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4528D42-D8EC-4551-9236-B09AE60D78E3}" type="datetimeFigureOut">
              <a:rPr lang="es-AR" smtClean="0"/>
              <a:pPr/>
              <a:t>19/04/2021</a:t>
            </a:fld>
            <a:endParaRPr lang="es-A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C84EB16-37A5-4DD9-8FF9-7526C133964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528D42-D8EC-4551-9236-B09AE60D78E3}" type="datetimeFigureOut">
              <a:rPr lang="es-AR" smtClean="0"/>
              <a:pPr/>
              <a:t>19/04/2021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4EB16-37A5-4DD9-8FF9-7526C133964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528D42-D8EC-4551-9236-B09AE60D78E3}" type="datetimeFigureOut">
              <a:rPr lang="es-AR" smtClean="0"/>
              <a:pPr/>
              <a:t>19/04/2021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4EB16-37A5-4DD9-8FF9-7526C133964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528D42-D8EC-4551-9236-B09AE60D78E3}" type="datetimeFigureOut">
              <a:rPr lang="es-AR" smtClean="0"/>
              <a:pPr/>
              <a:t>19/04/2021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4EB16-37A5-4DD9-8FF9-7526C133964C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528D42-D8EC-4551-9236-B09AE60D78E3}" type="datetimeFigureOut">
              <a:rPr lang="es-AR" smtClean="0"/>
              <a:pPr/>
              <a:t>19/04/2021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4EB16-37A5-4DD9-8FF9-7526C133964C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528D42-D8EC-4551-9236-B09AE60D78E3}" type="datetimeFigureOut">
              <a:rPr lang="es-AR" smtClean="0"/>
              <a:pPr/>
              <a:t>19/04/2021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4EB16-37A5-4DD9-8FF9-7526C133964C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528D42-D8EC-4551-9236-B09AE60D78E3}" type="datetimeFigureOut">
              <a:rPr lang="es-AR" smtClean="0"/>
              <a:pPr/>
              <a:t>19/04/2021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4EB16-37A5-4DD9-8FF9-7526C133964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528D42-D8EC-4551-9236-B09AE60D78E3}" type="datetimeFigureOut">
              <a:rPr lang="es-AR" smtClean="0"/>
              <a:pPr/>
              <a:t>19/04/2021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4EB16-37A5-4DD9-8FF9-7526C133964C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528D42-D8EC-4551-9236-B09AE60D78E3}" type="datetimeFigureOut">
              <a:rPr lang="es-AR" smtClean="0"/>
              <a:pPr/>
              <a:t>19/04/2021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4EB16-37A5-4DD9-8FF9-7526C133964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4528D42-D8EC-4551-9236-B09AE60D78E3}" type="datetimeFigureOut">
              <a:rPr lang="es-AR" smtClean="0"/>
              <a:pPr/>
              <a:t>19/04/2021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4EB16-37A5-4DD9-8FF9-7526C133964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4528D42-D8EC-4551-9236-B09AE60D78E3}" type="datetimeFigureOut">
              <a:rPr lang="es-AR" smtClean="0"/>
              <a:pPr/>
              <a:t>19/04/2021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C84EB16-37A5-4DD9-8FF9-7526C133964C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4528D42-D8EC-4551-9236-B09AE60D78E3}" type="datetimeFigureOut">
              <a:rPr lang="es-AR" smtClean="0"/>
              <a:pPr/>
              <a:t>19/04/2021</a:t>
            </a:fld>
            <a:endParaRPr lang="es-A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C84EB16-37A5-4DD9-8FF9-7526C133964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¿CÓMO SE CALCULAN LOS BÁSICOS DE LOS CARGOS DEL ESCALAFÓN DOCENTE?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 flipV="1">
            <a:off x="685800" y="4811310"/>
            <a:ext cx="7772400" cy="46449"/>
          </a:xfrm>
        </p:spPr>
        <p:txBody>
          <a:bodyPr>
            <a:normAutofit fontScale="25000" lnSpcReduction="20000"/>
          </a:bodyPr>
          <a:lstStyle/>
          <a:p>
            <a:endParaRPr lang="es-A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85720" y="1481328"/>
            <a:ext cx="8572560" cy="4525963"/>
          </a:xfrm>
        </p:spPr>
        <p:txBody>
          <a:bodyPr/>
          <a:lstStyle/>
          <a:p>
            <a:r>
              <a:rPr lang="es-AR" dirty="0" smtClean="0"/>
              <a:t>Antes de calcular cualquier básico es necesario conocer el </a:t>
            </a:r>
            <a:r>
              <a:rPr lang="es-AR" dirty="0" smtClean="0">
                <a:solidFill>
                  <a:srgbClr val="FF0000"/>
                </a:solidFill>
              </a:rPr>
              <a:t>VALOR DEL PUNTO ÍNDICE</a:t>
            </a:r>
            <a:r>
              <a:rPr lang="es-AR" dirty="0" smtClean="0"/>
              <a:t>, ya que todos los básicos del escalafón dependen de él.</a:t>
            </a:r>
          </a:p>
          <a:p>
            <a:r>
              <a:rPr lang="es-AR" dirty="0" smtClean="0"/>
              <a:t>¿Qué es el valor del punto índice?</a:t>
            </a:r>
          </a:p>
          <a:p>
            <a:pPr>
              <a:buNone/>
            </a:pPr>
            <a:r>
              <a:rPr lang="es-AR" dirty="0" smtClean="0"/>
              <a:t>   Es un número que resulta de dividir el </a:t>
            </a:r>
            <a:r>
              <a:rPr lang="es-AR" b="1" dirty="0" smtClean="0"/>
              <a:t>BÁSICO DEL CARGO TESTIGO MAESTRO DE GRADO ESCUELA COMÚN  </a:t>
            </a:r>
            <a:r>
              <a:rPr lang="es-AR" dirty="0" smtClean="0"/>
              <a:t>por el valor 1112.</a:t>
            </a:r>
          </a:p>
          <a:p>
            <a:pPr>
              <a:buNone/>
            </a:pPr>
            <a:r>
              <a:rPr lang="es-AR" dirty="0" smtClean="0"/>
              <a:t>En la actualidad es:</a:t>
            </a:r>
          </a:p>
          <a:p>
            <a:pPr>
              <a:buNone/>
            </a:pPr>
            <a:r>
              <a:rPr lang="es-AR" dirty="0" smtClean="0"/>
              <a:t>Valor del punto índice =</a:t>
            </a:r>
            <a:r>
              <a:rPr lang="es-AR" dirty="0" smtClean="0"/>
              <a:t>13650,77</a:t>
            </a:r>
            <a:r>
              <a:rPr lang="es-AR" dirty="0" smtClean="0"/>
              <a:t>: 1112</a:t>
            </a:r>
          </a:p>
          <a:p>
            <a:pPr>
              <a:buNone/>
            </a:pPr>
            <a:r>
              <a:rPr lang="es-AR" dirty="0" smtClean="0"/>
              <a:t>=</a:t>
            </a:r>
            <a:r>
              <a:rPr lang="es-AR" b="1" dirty="0" smtClean="0"/>
              <a:t>12,2758723</a:t>
            </a:r>
            <a:endParaRPr lang="es-AR" b="1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VALOR DEL PUNTO ÍNDICE:</a:t>
            </a:r>
            <a:endParaRPr lang="es-AR" dirty="0"/>
          </a:p>
        </p:txBody>
      </p:sp>
      <p:sp>
        <p:nvSpPr>
          <p:cNvPr id="4" name="3 Rectángulo"/>
          <p:cNvSpPr/>
          <p:nvPr/>
        </p:nvSpPr>
        <p:spPr>
          <a:xfrm>
            <a:off x="428596" y="4929198"/>
            <a:ext cx="8358246" cy="121444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57158" y="285728"/>
            <a:ext cx="8429684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 smtClean="0"/>
              <a:t>En la grilla de puntos índices figuran los distintos cargos del escalafón docente con sus respectivos puntos índices. </a:t>
            </a:r>
          </a:p>
          <a:p>
            <a:r>
              <a:rPr lang="es-AR" sz="2800" b="1" dirty="0" smtClean="0"/>
              <a:t>Por ejemplo:</a:t>
            </a:r>
          </a:p>
          <a:p>
            <a:pPr>
              <a:buFontTx/>
              <a:buChar char="-"/>
            </a:pPr>
            <a:r>
              <a:rPr lang="es-AR" sz="2800" dirty="0" smtClean="0"/>
              <a:t>Director de primera Escuela  común: 1946 puntos índices.</a:t>
            </a:r>
          </a:p>
          <a:p>
            <a:pPr>
              <a:buFontTx/>
              <a:buChar char="-"/>
            </a:pPr>
            <a:r>
              <a:rPr lang="es-AR" sz="2800" dirty="0"/>
              <a:t> S</a:t>
            </a:r>
            <a:r>
              <a:rPr lang="es-AR" sz="2800" dirty="0" smtClean="0"/>
              <a:t>upervisor Primaria: 3336 puntos índices.</a:t>
            </a:r>
          </a:p>
          <a:p>
            <a:pPr>
              <a:buFontTx/>
              <a:buChar char="-"/>
            </a:pPr>
            <a:r>
              <a:rPr lang="es-AR" sz="2800" dirty="0"/>
              <a:t> </a:t>
            </a:r>
            <a:r>
              <a:rPr lang="es-AR" sz="2800" dirty="0" smtClean="0"/>
              <a:t>Horas Escuela común: 65 puntos índices.</a:t>
            </a:r>
          </a:p>
          <a:p>
            <a:pPr>
              <a:buFontTx/>
              <a:buChar char="-"/>
            </a:pPr>
            <a:r>
              <a:rPr lang="es-AR" sz="2800" dirty="0"/>
              <a:t> </a:t>
            </a:r>
            <a:r>
              <a:rPr lang="es-AR" sz="2800" dirty="0" smtClean="0"/>
              <a:t>Preceptor: 1067 puntos índices.</a:t>
            </a:r>
          </a:p>
          <a:p>
            <a:pPr>
              <a:buFontTx/>
              <a:buChar char="-"/>
            </a:pPr>
            <a:r>
              <a:rPr lang="es-AR" sz="2800" dirty="0"/>
              <a:t> </a:t>
            </a:r>
            <a:r>
              <a:rPr lang="es-AR" sz="2800" dirty="0" smtClean="0"/>
              <a:t>Bibliotecario: 1161 puntos índices.</a:t>
            </a:r>
          </a:p>
          <a:p>
            <a:pPr>
              <a:buFontTx/>
              <a:buChar char="-"/>
            </a:pPr>
            <a:r>
              <a:rPr lang="es-AR" sz="2800" dirty="0"/>
              <a:t> </a:t>
            </a:r>
            <a:r>
              <a:rPr lang="es-AR" sz="2800" dirty="0" smtClean="0"/>
              <a:t>Horas comunes Secundaria: 74 puntos índice.</a:t>
            </a:r>
          </a:p>
          <a:p>
            <a:pPr>
              <a:buFontTx/>
              <a:buChar char="-"/>
            </a:pPr>
            <a:r>
              <a:rPr lang="es-AR" sz="2800" dirty="0"/>
              <a:t> </a:t>
            </a:r>
            <a:r>
              <a:rPr lang="es-AR" sz="2800" dirty="0" smtClean="0"/>
              <a:t>Maestro de Enseñanza </a:t>
            </a:r>
            <a:r>
              <a:rPr lang="es-AR" sz="2800" dirty="0"/>
              <a:t>P</a:t>
            </a:r>
            <a:r>
              <a:rPr lang="es-AR" sz="2800" dirty="0" smtClean="0"/>
              <a:t>ráctica: 1379 puntos índices.</a:t>
            </a:r>
          </a:p>
          <a:p>
            <a:pPr>
              <a:buFontTx/>
              <a:buChar char="-"/>
            </a:pPr>
            <a:r>
              <a:rPr lang="es-AR" sz="2800" dirty="0" smtClean="0"/>
              <a:t> Horas Nivel Superior: 119 puntos índices.</a:t>
            </a:r>
          </a:p>
          <a:p>
            <a:r>
              <a:rPr lang="es-AR" dirty="0" smtClean="0"/>
              <a:t> </a:t>
            </a:r>
            <a:endParaRPr lang="es-A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28596" y="500042"/>
            <a:ext cx="821537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 smtClean="0"/>
              <a:t>Para calcular el básico de cualquier </a:t>
            </a:r>
            <a:r>
              <a:rPr lang="es-AR" sz="2800" b="1" dirty="0" smtClean="0"/>
              <a:t>cargo</a:t>
            </a:r>
            <a:r>
              <a:rPr lang="es-AR" sz="2800" dirty="0" smtClean="0"/>
              <a:t> del escalafón se multiplican los puntos índices del cargo por el </a:t>
            </a:r>
            <a:r>
              <a:rPr lang="es-AR" sz="2800" dirty="0" smtClean="0">
                <a:solidFill>
                  <a:srgbClr val="FF0000"/>
                </a:solidFill>
              </a:rPr>
              <a:t>VALOR DEL PUNTO ÍNDICE</a:t>
            </a:r>
            <a:r>
              <a:rPr lang="es-AR" sz="2800" dirty="0" smtClean="0"/>
              <a:t>.</a:t>
            </a:r>
          </a:p>
          <a:p>
            <a:endParaRPr lang="es-AR" sz="2800" dirty="0" smtClean="0"/>
          </a:p>
          <a:p>
            <a:r>
              <a:rPr lang="es-AR" sz="2800" dirty="0" smtClean="0"/>
              <a:t>Por ejemplo:</a:t>
            </a:r>
          </a:p>
          <a:p>
            <a:r>
              <a:rPr lang="es-AR" sz="2800" dirty="0" smtClean="0"/>
              <a:t>Básico del Director de primera Escuela Común= 1946 x </a:t>
            </a:r>
            <a:r>
              <a:rPr lang="es-AR" sz="2800" dirty="0" smtClean="0"/>
              <a:t>12,2758723</a:t>
            </a:r>
            <a:r>
              <a:rPr lang="es-AR" sz="2800" dirty="0" smtClean="0"/>
              <a:t>= </a:t>
            </a:r>
            <a:r>
              <a:rPr lang="es-AR" sz="2800" b="1" dirty="0" smtClean="0"/>
              <a:t>$</a:t>
            </a:r>
            <a:r>
              <a:rPr lang="es-AR" sz="2800" b="1" dirty="0" smtClean="0"/>
              <a:t>23888,85</a:t>
            </a:r>
            <a:endParaRPr lang="es-AR" sz="2800" b="1" dirty="0" smtClean="0"/>
          </a:p>
          <a:p>
            <a:endParaRPr lang="es-AR" sz="2800" dirty="0" smtClean="0"/>
          </a:p>
          <a:p>
            <a:r>
              <a:rPr lang="es-AR" sz="2800" dirty="0" smtClean="0"/>
              <a:t>Básico del Supervisor </a:t>
            </a:r>
          </a:p>
          <a:p>
            <a:r>
              <a:rPr lang="es-AR" sz="2800" dirty="0" smtClean="0"/>
              <a:t>de Primaria = 3336 </a:t>
            </a:r>
            <a:r>
              <a:rPr lang="es-AR" sz="2800" dirty="0" smtClean="0"/>
              <a:t>x 12,2758723  </a:t>
            </a:r>
            <a:r>
              <a:rPr lang="es-AR" sz="2800" dirty="0" smtClean="0"/>
              <a:t>=</a:t>
            </a:r>
            <a:r>
              <a:rPr lang="es-AR" sz="2800" b="1" dirty="0" smtClean="0"/>
              <a:t>$</a:t>
            </a:r>
            <a:r>
              <a:rPr lang="es-AR" sz="2800" b="1" dirty="0" smtClean="0"/>
              <a:t>40952,31</a:t>
            </a:r>
            <a:endParaRPr lang="es-AR" sz="2800" b="1" dirty="0" smtClean="0"/>
          </a:p>
          <a:p>
            <a:endParaRPr lang="es-AR" sz="2800" dirty="0" smtClean="0"/>
          </a:p>
          <a:p>
            <a:r>
              <a:rPr lang="es-AR" sz="2800" dirty="0" smtClean="0"/>
              <a:t>Básico del Preceptor= 1067 x </a:t>
            </a:r>
            <a:r>
              <a:rPr lang="es-AR" sz="2800" dirty="0" smtClean="0"/>
              <a:t>12,2758723 = </a:t>
            </a:r>
            <a:endParaRPr lang="es-AR" sz="2800" b="1" dirty="0" smtClean="0"/>
          </a:p>
          <a:p>
            <a:r>
              <a:rPr lang="es-AR" sz="2800" b="1" dirty="0" smtClean="0"/>
              <a:t>                               = $</a:t>
            </a:r>
            <a:r>
              <a:rPr lang="es-AR" sz="2800" b="1" dirty="0" smtClean="0"/>
              <a:t>13098,36</a:t>
            </a:r>
            <a:endParaRPr lang="es-AR" sz="2800" b="1" dirty="0" smtClean="0"/>
          </a:p>
          <a:p>
            <a:endParaRPr lang="es-AR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28596" y="571480"/>
            <a:ext cx="835824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 smtClean="0"/>
              <a:t>Básico del Bibliotecario= 1161 x </a:t>
            </a:r>
            <a:r>
              <a:rPr lang="es-AR" sz="2800" dirty="0" smtClean="0"/>
              <a:t>12,2758723 </a:t>
            </a:r>
            <a:r>
              <a:rPr lang="es-AR" sz="2800" dirty="0" smtClean="0"/>
              <a:t>=</a:t>
            </a:r>
            <a:r>
              <a:rPr lang="es-AR" sz="2800" b="1" dirty="0" smtClean="0"/>
              <a:t>$</a:t>
            </a:r>
            <a:r>
              <a:rPr lang="es-AR" sz="2800" b="1" dirty="0" smtClean="0"/>
              <a:t>14252,29</a:t>
            </a:r>
            <a:endParaRPr lang="es-AR" sz="2800" b="1" dirty="0" smtClean="0"/>
          </a:p>
          <a:p>
            <a:endParaRPr lang="es-AR" sz="2800" dirty="0" smtClean="0"/>
          </a:p>
          <a:p>
            <a:r>
              <a:rPr lang="es-AR" sz="2800" dirty="0" smtClean="0"/>
              <a:t>Básico del Maestro de Enseñanza Práctica= 1379 x </a:t>
            </a:r>
            <a:r>
              <a:rPr lang="es-AR" sz="2800" dirty="0" smtClean="0"/>
              <a:t>12,2758723 = </a:t>
            </a:r>
            <a:r>
              <a:rPr lang="es-AR" sz="2800" b="1" dirty="0" smtClean="0"/>
              <a:t>$</a:t>
            </a:r>
            <a:r>
              <a:rPr lang="es-AR" sz="2800" b="1" dirty="0" smtClean="0"/>
              <a:t>16928,43</a:t>
            </a:r>
            <a:endParaRPr lang="es-AR" sz="2800" b="1" dirty="0" smtClean="0"/>
          </a:p>
          <a:p>
            <a:endParaRPr lang="es-AR" sz="2800" dirty="0" smtClean="0"/>
          </a:p>
          <a:p>
            <a:r>
              <a:rPr lang="es-AR" sz="2800" dirty="0" smtClean="0"/>
              <a:t>Para calcular el básico cuando el cargo está definido por horas, como los Profesores que trabajan por </a:t>
            </a:r>
            <a:r>
              <a:rPr lang="es-AR" sz="2800" dirty="0" smtClean="0"/>
              <a:t>horas </a:t>
            </a:r>
            <a:r>
              <a:rPr lang="es-AR" sz="2800" dirty="0" smtClean="0"/>
              <a:t>en Primaria o los docentes de Nivel Medio y Superior, se deben multiplicar los puntos </a:t>
            </a:r>
            <a:r>
              <a:rPr lang="es-AR" sz="2800" dirty="0" smtClean="0"/>
              <a:t>índices de las horas, </a:t>
            </a:r>
            <a:r>
              <a:rPr lang="es-AR" sz="2800" dirty="0" smtClean="0"/>
              <a:t>por el valor del punto índice y por la cantidad de </a:t>
            </a:r>
            <a:r>
              <a:rPr lang="es-AR" sz="2800" dirty="0" smtClean="0"/>
              <a:t>horas que posea el docente. </a:t>
            </a:r>
            <a:endParaRPr lang="es-AR" sz="2800" dirty="0" smtClean="0"/>
          </a:p>
          <a:p>
            <a:endParaRPr lang="es-AR" sz="2800" dirty="0"/>
          </a:p>
          <a:p>
            <a:endParaRPr lang="es-AR" sz="2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85720" y="285728"/>
            <a:ext cx="828680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u="sng" dirty="0" smtClean="0"/>
              <a:t>Ejemplos</a:t>
            </a:r>
            <a:r>
              <a:rPr lang="es-AR" sz="2800" dirty="0" smtClean="0"/>
              <a:t>:</a:t>
            </a:r>
          </a:p>
          <a:p>
            <a:endParaRPr lang="es-AR" sz="2800" dirty="0" smtClean="0"/>
          </a:p>
          <a:p>
            <a:r>
              <a:rPr lang="es-AR" sz="2800" dirty="0" smtClean="0"/>
              <a:t>Básico de un Profesor de Primaria que trabaja en 7 horas:</a:t>
            </a:r>
          </a:p>
          <a:p>
            <a:r>
              <a:rPr lang="es-AR" sz="2800" b="1" dirty="0" smtClean="0"/>
              <a:t>65</a:t>
            </a:r>
            <a:r>
              <a:rPr lang="es-AR" sz="2800" dirty="0" smtClean="0"/>
              <a:t> x </a:t>
            </a:r>
            <a:r>
              <a:rPr lang="es-AR" sz="2800" b="1" dirty="0" smtClean="0">
                <a:solidFill>
                  <a:srgbClr val="FF0000"/>
                </a:solidFill>
              </a:rPr>
              <a:t>12,2758723</a:t>
            </a:r>
            <a:r>
              <a:rPr lang="es-AR" sz="2800" dirty="0" smtClean="0"/>
              <a:t> </a:t>
            </a:r>
            <a:r>
              <a:rPr lang="es-AR" sz="2800" dirty="0" smtClean="0"/>
              <a:t>x </a:t>
            </a:r>
            <a:r>
              <a:rPr lang="es-AR" sz="2800" b="1" dirty="0" smtClean="0">
                <a:solidFill>
                  <a:srgbClr val="0070C0"/>
                </a:solidFill>
              </a:rPr>
              <a:t>7</a:t>
            </a:r>
            <a:r>
              <a:rPr lang="es-AR" sz="2800" dirty="0" smtClean="0"/>
              <a:t> = </a:t>
            </a:r>
            <a:r>
              <a:rPr lang="es-AR" sz="2800" b="1" dirty="0" smtClean="0"/>
              <a:t>$</a:t>
            </a:r>
            <a:r>
              <a:rPr lang="es-AR" sz="2800" b="1" dirty="0" smtClean="0"/>
              <a:t>5585,52</a:t>
            </a:r>
            <a:endParaRPr lang="es-AR" sz="2800" b="1" dirty="0" smtClean="0"/>
          </a:p>
          <a:p>
            <a:endParaRPr lang="es-AR" sz="2800" dirty="0"/>
          </a:p>
          <a:p>
            <a:r>
              <a:rPr lang="es-AR" sz="2800" dirty="0" smtClean="0"/>
              <a:t>Básico de un Profesor de Nivel Medio que trabaja en 7 horas:</a:t>
            </a:r>
          </a:p>
          <a:p>
            <a:r>
              <a:rPr lang="es-AR" sz="2800" b="1" dirty="0" smtClean="0"/>
              <a:t>74</a:t>
            </a:r>
            <a:r>
              <a:rPr lang="es-AR" sz="2800" dirty="0" smtClean="0"/>
              <a:t> x </a:t>
            </a:r>
            <a:r>
              <a:rPr lang="es-AR" sz="2800" b="1" dirty="0" smtClean="0">
                <a:solidFill>
                  <a:srgbClr val="FF0000"/>
                </a:solidFill>
              </a:rPr>
              <a:t>12,2758723</a:t>
            </a:r>
            <a:r>
              <a:rPr lang="es-AR" sz="2800" dirty="0" smtClean="0"/>
              <a:t> x </a:t>
            </a:r>
            <a:r>
              <a:rPr lang="es-AR" sz="2800" dirty="0" smtClean="0">
                <a:solidFill>
                  <a:srgbClr val="0070C0"/>
                </a:solidFill>
              </a:rPr>
              <a:t>7</a:t>
            </a:r>
            <a:r>
              <a:rPr lang="es-AR" sz="2800" dirty="0" smtClean="0"/>
              <a:t> = </a:t>
            </a:r>
            <a:r>
              <a:rPr lang="es-AR" sz="2800" b="1" dirty="0" smtClean="0"/>
              <a:t>$</a:t>
            </a:r>
            <a:r>
              <a:rPr lang="es-AR" sz="2800" b="1" dirty="0" smtClean="0"/>
              <a:t>6358,90</a:t>
            </a:r>
            <a:endParaRPr lang="es-AR" sz="2800" b="1" dirty="0" smtClean="0"/>
          </a:p>
          <a:p>
            <a:endParaRPr lang="es-AR" sz="2800" b="1" dirty="0" smtClean="0"/>
          </a:p>
          <a:p>
            <a:r>
              <a:rPr lang="es-AR" sz="2800" dirty="0" smtClean="0"/>
              <a:t>Básico de un profesor de Nivel Superior que trabaja en 7 horas:</a:t>
            </a:r>
          </a:p>
          <a:p>
            <a:r>
              <a:rPr lang="es-AR" sz="2800" b="1" dirty="0" smtClean="0"/>
              <a:t>119</a:t>
            </a:r>
            <a:r>
              <a:rPr lang="es-AR" sz="2800" dirty="0" smtClean="0"/>
              <a:t> x </a:t>
            </a:r>
            <a:r>
              <a:rPr lang="es-AR" sz="2800" b="1" dirty="0" smtClean="0">
                <a:solidFill>
                  <a:srgbClr val="FF0000"/>
                </a:solidFill>
              </a:rPr>
              <a:t>12,2758723</a:t>
            </a:r>
            <a:r>
              <a:rPr lang="es-AR" sz="2800" dirty="0" smtClean="0"/>
              <a:t> </a:t>
            </a:r>
            <a:r>
              <a:rPr lang="es-AR" sz="2800" dirty="0" smtClean="0"/>
              <a:t>x </a:t>
            </a:r>
            <a:r>
              <a:rPr lang="es-AR" sz="2800" dirty="0" smtClean="0">
                <a:solidFill>
                  <a:srgbClr val="0070C0"/>
                </a:solidFill>
              </a:rPr>
              <a:t>7</a:t>
            </a:r>
            <a:r>
              <a:rPr lang="es-AR" sz="2800" dirty="0" smtClean="0"/>
              <a:t> = </a:t>
            </a:r>
            <a:r>
              <a:rPr lang="es-AR" sz="2800" b="1" dirty="0" smtClean="0"/>
              <a:t>$</a:t>
            </a:r>
            <a:r>
              <a:rPr lang="es-AR" sz="2800" b="1" dirty="0" smtClean="0"/>
              <a:t>10225,80</a:t>
            </a:r>
            <a:endParaRPr lang="es-AR" sz="2800" b="1" dirty="0" smtClean="0"/>
          </a:p>
          <a:p>
            <a:endParaRPr lang="es-AR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71472" y="500042"/>
            <a:ext cx="814393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 smtClean="0"/>
              <a:t>Por lo tanto, cada básico del Escalafón docente (cargos docentes) depende de dos valores:</a:t>
            </a:r>
          </a:p>
          <a:p>
            <a:endParaRPr lang="es-AR" sz="2800" dirty="0" smtClean="0"/>
          </a:p>
          <a:p>
            <a:pPr>
              <a:buFontTx/>
              <a:buChar char="-"/>
            </a:pPr>
            <a:r>
              <a:rPr lang="es-AR" sz="2800" dirty="0" smtClean="0"/>
              <a:t>Del </a:t>
            </a:r>
            <a:r>
              <a:rPr lang="es-AR" sz="2800" b="1" dirty="0" smtClean="0"/>
              <a:t>valor del punto índice</a:t>
            </a:r>
            <a:r>
              <a:rPr lang="es-AR" sz="2800" dirty="0" smtClean="0"/>
              <a:t>: que resulta de dividir el básico del cargo testigo Maestro de Grado por la cantidad de puntos índices de ese cargo (actualmente 1112).</a:t>
            </a:r>
          </a:p>
          <a:p>
            <a:endParaRPr lang="es-AR" sz="2800" dirty="0" smtClean="0"/>
          </a:p>
          <a:p>
            <a:pPr>
              <a:buFontTx/>
              <a:buChar char="-"/>
            </a:pPr>
            <a:r>
              <a:rPr lang="es-AR" sz="2800" dirty="0" smtClean="0"/>
              <a:t> De la </a:t>
            </a:r>
            <a:r>
              <a:rPr lang="es-AR" sz="2800" b="1" dirty="0" smtClean="0"/>
              <a:t>cantidad de puntos índices </a:t>
            </a:r>
            <a:r>
              <a:rPr lang="es-AR" sz="2800" dirty="0" smtClean="0"/>
              <a:t>que posea el </a:t>
            </a:r>
            <a:r>
              <a:rPr lang="es-AR" sz="2800" dirty="0" smtClean="0"/>
              <a:t>cargo y/u horas.</a:t>
            </a:r>
            <a:endParaRPr lang="es-AR" sz="2800" dirty="0" smtClean="0"/>
          </a:p>
          <a:p>
            <a:endParaRPr lang="es-AR" sz="28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85720" y="500042"/>
            <a:ext cx="857256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 smtClean="0"/>
              <a:t>Para aumentar el básico de los distintos cargos del escalafón se tienen dos opciones:</a:t>
            </a:r>
          </a:p>
          <a:p>
            <a:pPr>
              <a:buFontTx/>
              <a:buChar char="-"/>
            </a:pPr>
            <a:r>
              <a:rPr lang="es-AR" sz="2800" dirty="0" smtClean="0"/>
              <a:t>Se pueden incrementar los puntos índices   o…</a:t>
            </a:r>
          </a:p>
          <a:p>
            <a:pPr>
              <a:buFontTx/>
              <a:buChar char="-"/>
            </a:pPr>
            <a:r>
              <a:rPr lang="es-AR" sz="2800" dirty="0" smtClean="0"/>
              <a:t> Se puede incrementar el valor del punto índice.</a:t>
            </a:r>
          </a:p>
          <a:p>
            <a:r>
              <a:rPr lang="es-AR" sz="2800" dirty="0" smtClean="0"/>
              <a:t>Por ejemplo:</a:t>
            </a:r>
          </a:p>
          <a:p>
            <a:r>
              <a:rPr lang="es-AR" sz="2800" dirty="0" smtClean="0"/>
              <a:t>Básico del Bibliotecario= 1161 x </a:t>
            </a:r>
            <a:r>
              <a:rPr lang="es-AR" sz="2800" dirty="0" smtClean="0"/>
              <a:t>12,2758723 </a:t>
            </a:r>
            <a:r>
              <a:rPr lang="es-AR" sz="2800" dirty="0" smtClean="0"/>
              <a:t>=</a:t>
            </a:r>
            <a:r>
              <a:rPr lang="es-AR" sz="2800" b="1" dirty="0" smtClean="0"/>
              <a:t>$</a:t>
            </a:r>
            <a:r>
              <a:rPr lang="es-AR" sz="2800" b="1" dirty="0" smtClean="0"/>
              <a:t>14.252,29</a:t>
            </a:r>
            <a:endParaRPr lang="es-AR" sz="2800" b="1" dirty="0" smtClean="0"/>
          </a:p>
          <a:p>
            <a:r>
              <a:rPr lang="es-AR" sz="2800" b="1" dirty="0" smtClean="0"/>
              <a:t>                            </a:t>
            </a:r>
            <a:r>
              <a:rPr lang="es-AR" sz="2800" dirty="0" smtClean="0"/>
              <a:t>Puntos             Valor del</a:t>
            </a:r>
          </a:p>
          <a:p>
            <a:r>
              <a:rPr lang="es-AR" sz="2800" b="1" dirty="0" smtClean="0"/>
              <a:t>                           </a:t>
            </a:r>
            <a:r>
              <a:rPr lang="es-AR" sz="2800" dirty="0" smtClean="0"/>
              <a:t>índices            punto índice</a:t>
            </a:r>
          </a:p>
          <a:p>
            <a:r>
              <a:rPr lang="es-AR" sz="2800" b="1" dirty="0" smtClean="0"/>
              <a:t>   BÁSICO DEL</a:t>
            </a:r>
          </a:p>
          <a:p>
            <a:r>
              <a:rPr lang="es-AR" sz="2800" b="1" dirty="0" smtClean="0"/>
              <a:t>       CARGO</a:t>
            </a:r>
          </a:p>
          <a:p>
            <a:endParaRPr lang="es-AR" sz="2800" dirty="0"/>
          </a:p>
        </p:txBody>
      </p:sp>
      <p:sp>
        <p:nvSpPr>
          <p:cNvPr id="3" name="2 Elipse"/>
          <p:cNvSpPr/>
          <p:nvPr/>
        </p:nvSpPr>
        <p:spPr>
          <a:xfrm>
            <a:off x="4643438" y="2928934"/>
            <a:ext cx="1071570" cy="7143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" name="3 Rectángulo"/>
          <p:cNvSpPr/>
          <p:nvPr/>
        </p:nvSpPr>
        <p:spPr>
          <a:xfrm>
            <a:off x="6000760" y="3000372"/>
            <a:ext cx="2643206" cy="50006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8" name="7 Conector recto de flecha"/>
          <p:cNvCxnSpPr/>
          <p:nvPr/>
        </p:nvCxnSpPr>
        <p:spPr>
          <a:xfrm rot="5400000">
            <a:off x="4500562" y="3714752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 rot="5400000">
            <a:off x="6715140" y="371475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Flecha abajo"/>
          <p:cNvSpPr/>
          <p:nvPr/>
        </p:nvSpPr>
        <p:spPr>
          <a:xfrm>
            <a:off x="1357290" y="3929066"/>
            <a:ext cx="642942" cy="78581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00034" y="642918"/>
            <a:ext cx="77153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 smtClean="0"/>
              <a:t>Para incrementar los puntos índices de los cargos docentes se debe </a:t>
            </a:r>
            <a:r>
              <a:rPr lang="es-AR" sz="2800" b="1" dirty="0" smtClean="0"/>
              <a:t>presentar un proyecto de ley en la Legislatura</a:t>
            </a:r>
            <a:r>
              <a:rPr lang="es-AR" sz="2800" dirty="0" smtClean="0"/>
              <a:t> y, por orden y aprobación del </a:t>
            </a:r>
            <a:r>
              <a:rPr lang="es-AR" sz="2800" dirty="0" smtClean="0"/>
              <a:t>P</a:t>
            </a:r>
            <a:r>
              <a:rPr lang="es-AR" sz="2800" dirty="0" smtClean="0"/>
              <a:t>oder Ejecutivo, se produce el cambio.</a:t>
            </a:r>
          </a:p>
          <a:p>
            <a:endParaRPr lang="es-AR" sz="2800" dirty="0" smtClean="0"/>
          </a:p>
          <a:p>
            <a:r>
              <a:rPr lang="es-AR" sz="2800" dirty="0" smtClean="0"/>
              <a:t>Para incrementar el valor del punto índice, se debe </a:t>
            </a:r>
            <a:r>
              <a:rPr lang="es-AR" sz="2800" b="1" dirty="0" smtClean="0"/>
              <a:t>aumentar el básico del cargo testigo Maestro de Grado </a:t>
            </a:r>
            <a:r>
              <a:rPr lang="es-AR" sz="2800" dirty="0" smtClean="0"/>
              <a:t>Escuela Común Jornada Simple. Esto se define en las mesas de diálogo donde participan los gremios paritarios.</a:t>
            </a:r>
            <a:endParaRPr lang="es-AR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157</TotalTime>
  <Words>581</Words>
  <Application>Microsoft Office PowerPoint</Application>
  <PresentationFormat>Presentación en pantalla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Concurrencia</vt:lpstr>
      <vt:lpstr>¿CÓMO SE CALCULAN LOS BÁSICOS DE LOS CARGOS DEL ESCALAFÓN DOCENTE?</vt:lpstr>
      <vt:lpstr>VALOR DEL PUNTO ÍNDICE: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Company>Windows XP Titan Ultimate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¿CÓMO SE CALCULAN LOS BÁSICOS DE LOS CARGOS DEL ESCALAFÓN DOCENTE?</dc:title>
  <dc:creator>Alumno</dc:creator>
  <cp:lastModifiedBy>Alumno</cp:lastModifiedBy>
  <cp:revision>27</cp:revision>
  <dcterms:created xsi:type="dcterms:W3CDTF">2020-05-09T22:36:01Z</dcterms:created>
  <dcterms:modified xsi:type="dcterms:W3CDTF">2021-04-19T13:13:20Z</dcterms:modified>
</cp:coreProperties>
</file>