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93" r:id="rId18"/>
    <p:sldId id="272" r:id="rId19"/>
    <p:sldId id="273" r:id="rId20"/>
    <p:sldId id="274" r:id="rId21"/>
    <p:sldId id="275" r:id="rId22"/>
    <p:sldId id="276" r:id="rId23"/>
    <p:sldId id="277" r:id="rId24"/>
    <p:sldId id="294"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5" r:id="rId41"/>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388BC987-5617-47E3-9A6C-0322FFBC0177}" type="datetimeFigureOut">
              <a:rPr lang="es-AR" smtClean="0"/>
              <a:t>3/5/2021</a:t>
            </a:fld>
            <a:endParaRPr lang="es-AR"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AR"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754EBD83-E6AD-40D6-B0AD-555D6B76351B}" type="slidenum">
              <a:rPr lang="es-AR" smtClean="0"/>
              <a:t>‹Nº›</a:t>
            </a:fld>
            <a:endParaRPr lang="es-AR"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88BC987-5617-47E3-9A6C-0322FFBC0177}" type="datetimeFigureOut">
              <a:rPr lang="es-AR" smtClean="0"/>
              <a:t>3/5/2021</a:t>
            </a:fld>
            <a:endParaRPr lang="es-AR" dirty="0"/>
          </a:p>
        </p:txBody>
      </p:sp>
      <p:sp>
        <p:nvSpPr>
          <p:cNvPr id="5" name="Footer Placeholder 4"/>
          <p:cNvSpPr>
            <a:spLocks noGrp="1"/>
          </p:cNvSpPr>
          <p:nvPr>
            <p:ph type="ftr" sz="quarter" idx="11"/>
          </p:nvPr>
        </p:nvSpPr>
        <p:spPr/>
        <p:txBody>
          <a:bodyPr/>
          <a:lstStyle/>
          <a:p>
            <a:endParaRPr lang="es-AR" dirty="0"/>
          </a:p>
        </p:txBody>
      </p:sp>
      <p:sp>
        <p:nvSpPr>
          <p:cNvPr id="6" name="Slide Number Placeholder 5"/>
          <p:cNvSpPr>
            <a:spLocks noGrp="1"/>
          </p:cNvSpPr>
          <p:nvPr>
            <p:ph type="sldNum" sz="quarter" idx="12"/>
          </p:nvPr>
        </p:nvSpPr>
        <p:spPr/>
        <p:txBody>
          <a:bodyPr/>
          <a:lstStyle/>
          <a:p>
            <a:fld id="{754EBD83-E6AD-40D6-B0AD-555D6B76351B}" type="slidenum">
              <a:rPr lang="es-AR" smtClean="0"/>
              <a:t>‹Nº›</a:t>
            </a:fld>
            <a:endParaRPr lang="es-A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388BC987-5617-47E3-9A6C-0322FFBC0177}" type="datetimeFigureOut">
              <a:rPr lang="es-AR" smtClean="0"/>
              <a:t>3/5/2021</a:t>
            </a:fld>
            <a:endParaRPr lang="es-AR" dirty="0"/>
          </a:p>
        </p:txBody>
      </p:sp>
      <p:sp>
        <p:nvSpPr>
          <p:cNvPr id="5" name="Footer Placeholder 4"/>
          <p:cNvSpPr>
            <a:spLocks noGrp="1"/>
          </p:cNvSpPr>
          <p:nvPr>
            <p:ph type="ftr" sz="quarter" idx="11"/>
          </p:nvPr>
        </p:nvSpPr>
        <p:spPr/>
        <p:txBody>
          <a:bodyPr/>
          <a:lstStyle/>
          <a:p>
            <a:endParaRPr lang="es-AR" dirty="0"/>
          </a:p>
        </p:txBody>
      </p:sp>
      <p:sp>
        <p:nvSpPr>
          <p:cNvPr id="6" name="Slide Number Placeholder 5"/>
          <p:cNvSpPr>
            <a:spLocks noGrp="1"/>
          </p:cNvSpPr>
          <p:nvPr>
            <p:ph type="sldNum" sz="quarter" idx="12"/>
          </p:nvPr>
        </p:nvSpPr>
        <p:spPr/>
        <p:txBody>
          <a:bodyPr/>
          <a:lstStyle/>
          <a:p>
            <a:fld id="{754EBD83-E6AD-40D6-B0AD-555D6B76351B}" type="slidenum">
              <a:rPr lang="es-AR" smtClean="0"/>
              <a:t>‹Nº›</a:t>
            </a:fld>
            <a:endParaRPr lang="es-A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388BC987-5617-47E3-9A6C-0322FFBC0177}" type="datetimeFigureOut">
              <a:rPr lang="es-AR" smtClean="0"/>
              <a:t>3/5/2021</a:t>
            </a:fld>
            <a:endParaRPr lang="es-AR" dirty="0"/>
          </a:p>
        </p:txBody>
      </p:sp>
      <p:sp>
        <p:nvSpPr>
          <p:cNvPr id="5" name="Footer Placeholder 4"/>
          <p:cNvSpPr>
            <a:spLocks noGrp="1"/>
          </p:cNvSpPr>
          <p:nvPr>
            <p:ph type="ftr" sz="quarter" idx="11"/>
          </p:nvPr>
        </p:nvSpPr>
        <p:spPr/>
        <p:txBody>
          <a:bodyPr/>
          <a:lstStyle/>
          <a:p>
            <a:endParaRPr lang="es-AR" dirty="0"/>
          </a:p>
        </p:txBody>
      </p:sp>
      <p:sp>
        <p:nvSpPr>
          <p:cNvPr id="6" name="Slide Number Placeholder 5"/>
          <p:cNvSpPr>
            <a:spLocks noGrp="1"/>
          </p:cNvSpPr>
          <p:nvPr>
            <p:ph type="sldNum" sz="quarter" idx="12"/>
          </p:nvPr>
        </p:nvSpPr>
        <p:spPr/>
        <p:txBody>
          <a:bodyPr/>
          <a:lstStyle/>
          <a:p>
            <a:fld id="{754EBD83-E6AD-40D6-B0AD-555D6B76351B}" type="slidenum">
              <a:rPr lang="es-AR" smtClean="0"/>
              <a:t>‹Nº›</a:t>
            </a:fld>
            <a:endParaRPr lang="es-A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388BC987-5617-47E3-9A6C-0322FFBC0177}" type="datetimeFigureOut">
              <a:rPr lang="es-AR" smtClean="0"/>
              <a:t>3/5/2021</a:t>
            </a:fld>
            <a:endParaRPr lang="es-AR" dirty="0"/>
          </a:p>
        </p:txBody>
      </p:sp>
      <p:sp>
        <p:nvSpPr>
          <p:cNvPr id="5" name="Footer Placeholder 4"/>
          <p:cNvSpPr>
            <a:spLocks noGrp="1"/>
          </p:cNvSpPr>
          <p:nvPr>
            <p:ph type="ftr" sz="quarter" idx="11"/>
          </p:nvPr>
        </p:nvSpPr>
        <p:spPr/>
        <p:txBody>
          <a:bodyPr/>
          <a:lstStyle/>
          <a:p>
            <a:endParaRPr lang="es-AR" dirty="0"/>
          </a:p>
        </p:txBody>
      </p:sp>
      <p:sp>
        <p:nvSpPr>
          <p:cNvPr id="6" name="Slide Number Placeholder 5"/>
          <p:cNvSpPr>
            <a:spLocks noGrp="1"/>
          </p:cNvSpPr>
          <p:nvPr>
            <p:ph type="sldNum" sz="quarter" idx="12"/>
          </p:nvPr>
        </p:nvSpPr>
        <p:spPr/>
        <p:txBody>
          <a:bodyPr/>
          <a:lstStyle/>
          <a:p>
            <a:fld id="{754EBD83-E6AD-40D6-B0AD-555D6B76351B}" type="slidenum">
              <a:rPr lang="es-AR" smtClean="0"/>
              <a:t>‹Nº›</a:t>
            </a:fld>
            <a:endParaRPr lang="es-A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388BC987-5617-47E3-9A6C-0322FFBC0177}" type="datetimeFigureOut">
              <a:rPr lang="es-AR" smtClean="0"/>
              <a:t>3/5/2021</a:t>
            </a:fld>
            <a:endParaRPr lang="es-AR" dirty="0"/>
          </a:p>
        </p:txBody>
      </p:sp>
      <p:sp>
        <p:nvSpPr>
          <p:cNvPr id="6" name="Footer Placeholder 5"/>
          <p:cNvSpPr>
            <a:spLocks noGrp="1"/>
          </p:cNvSpPr>
          <p:nvPr>
            <p:ph type="ftr" sz="quarter" idx="11"/>
          </p:nvPr>
        </p:nvSpPr>
        <p:spPr/>
        <p:txBody>
          <a:bodyPr/>
          <a:lstStyle/>
          <a:p>
            <a:endParaRPr lang="es-AR" dirty="0"/>
          </a:p>
        </p:txBody>
      </p:sp>
      <p:sp>
        <p:nvSpPr>
          <p:cNvPr id="7" name="Slide Number Placeholder 6"/>
          <p:cNvSpPr>
            <a:spLocks noGrp="1"/>
          </p:cNvSpPr>
          <p:nvPr>
            <p:ph type="sldNum" sz="quarter" idx="12"/>
          </p:nvPr>
        </p:nvSpPr>
        <p:spPr/>
        <p:txBody>
          <a:bodyPr/>
          <a:lstStyle/>
          <a:p>
            <a:fld id="{754EBD83-E6AD-40D6-B0AD-555D6B76351B}" type="slidenum">
              <a:rPr lang="es-AR" smtClean="0"/>
              <a:t>‹Nº›</a:t>
            </a:fld>
            <a:endParaRPr lang="es-AR" dirty="0"/>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88BC987-5617-47E3-9A6C-0322FFBC0177}" type="datetimeFigureOut">
              <a:rPr lang="es-AR" smtClean="0"/>
              <a:t>3/5/2021</a:t>
            </a:fld>
            <a:endParaRPr lang="es-AR" dirty="0"/>
          </a:p>
        </p:txBody>
      </p:sp>
      <p:sp>
        <p:nvSpPr>
          <p:cNvPr id="8" name="Footer Placeholder 7"/>
          <p:cNvSpPr>
            <a:spLocks noGrp="1"/>
          </p:cNvSpPr>
          <p:nvPr>
            <p:ph type="ftr" sz="quarter" idx="11"/>
          </p:nvPr>
        </p:nvSpPr>
        <p:spPr/>
        <p:txBody>
          <a:bodyPr/>
          <a:lstStyle/>
          <a:p>
            <a:endParaRPr lang="es-AR" dirty="0"/>
          </a:p>
        </p:txBody>
      </p:sp>
      <p:sp>
        <p:nvSpPr>
          <p:cNvPr id="9" name="Slide Number Placeholder 8"/>
          <p:cNvSpPr>
            <a:spLocks noGrp="1"/>
          </p:cNvSpPr>
          <p:nvPr>
            <p:ph type="sldNum" sz="quarter" idx="12"/>
          </p:nvPr>
        </p:nvSpPr>
        <p:spPr/>
        <p:txBody>
          <a:bodyPr/>
          <a:lstStyle/>
          <a:p>
            <a:fld id="{754EBD83-E6AD-40D6-B0AD-555D6B76351B}" type="slidenum">
              <a:rPr lang="es-AR" smtClean="0"/>
              <a:t>‹Nº›</a:t>
            </a:fld>
            <a:endParaRPr lang="es-A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388BC987-5617-47E3-9A6C-0322FFBC0177}" type="datetimeFigureOut">
              <a:rPr lang="es-AR" smtClean="0"/>
              <a:t>3/5/2021</a:t>
            </a:fld>
            <a:endParaRPr lang="es-AR" dirty="0"/>
          </a:p>
        </p:txBody>
      </p:sp>
      <p:sp>
        <p:nvSpPr>
          <p:cNvPr id="4" name="Footer Placeholder 3"/>
          <p:cNvSpPr>
            <a:spLocks noGrp="1"/>
          </p:cNvSpPr>
          <p:nvPr>
            <p:ph type="ftr" sz="quarter" idx="11"/>
          </p:nvPr>
        </p:nvSpPr>
        <p:spPr/>
        <p:txBody>
          <a:bodyPr/>
          <a:lstStyle/>
          <a:p>
            <a:endParaRPr lang="es-AR" dirty="0"/>
          </a:p>
        </p:txBody>
      </p:sp>
      <p:sp>
        <p:nvSpPr>
          <p:cNvPr id="5" name="Slide Number Placeholder 4"/>
          <p:cNvSpPr>
            <a:spLocks noGrp="1"/>
          </p:cNvSpPr>
          <p:nvPr>
            <p:ph type="sldNum" sz="quarter" idx="12"/>
          </p:nvPr>
        </p:nvSpPr>
        <p:spPr/>
        <p:txBody>
          <a:bodyPr/>
          <a:lstStyle/>
          <a:p>
            <a:fld id="{754EBD83-E6AD-40D6-B0AD-555D6B76351B}" type="slidenum">
              <a:rPr lang="es-AR" smtClean="0"/>
              <a:t>‹Nº›</a:t>
            </a:fld>
            <a:endParaRPr lang="es-A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8BC987-5617-47E3-9A6C-0322FFBC0177}" type="datetimeFigureOut">
              <a:rPr lang="es-AR" smtClean="0"/>
              <a:t>3/5/2021</a:t>
            </a:fld>
            <a:endParaRPr lang="es-AR" dirty="0"/>
          </a:p>
        </p:txBody>
      </p:sp>
      <p:sp>
        <p:nvSpPr>
          <p:cNvPr id="3" name="Footer Placeholder 2"/>
          <p:cNvSpPr>
            <a:spLocks noGrp="1"/>
          </p:cNvSpPr>
          <p:nvPr>
            <p:ph type="ftr" sz="quarter" idx="11"/>
          </p:nvPr>
        </p:nvSpPr>
        <p:spPr/>
        <p:txBody>
          <a:bodyPr/>
          <a:lstStyle/>
          <a:p>
            <a:endParaRPr lang="es-AR" dirty="0"/>
          </a:p>
        </p:txBody>
      </p:sp>
      <p:sp>
        <p:nvSpPr>
          <p:cNvPr id="4" name="Slide Number Placeholder 3"/>
          <p:cNvSpPr>
            <a:spLocks noGrp="1"/>
          </p:cNvSpPr>
          <p:nvPr>
            <p:ph type="sldNum" sz="quarter" idx="12"/>
          </p:nvPr>
        </p:nvSpPr>
        <p:spPr/>
        <p:txBody>
          <a:bodyPr/>
          <a:lstStyle/>
          <a:p>
            <a:fld id="{754EBD83-E6AD-40D6-B0AD-555D6B76351B}" type="slidenum">
              <a:rPr lang="es-AR" smtClean="0"/>
              <a:t>‹Nº›</a:t>
            </a:fld>
            <a:endParaRPr lang="es-A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388BC987-5617-47E3-9A6C-0322FFBC0177}" type="datetimeFigureOut">
              <a:rPr lang="es-AR" smtClean="0"/>
              <a:t>3/5/2021</a:t>
            </a:fld>
            <a:endParaRPr lang="es-AR" dirty="0"/>
          </a:p>
        </p:txBody>
      </p:sp>
      <p:sp>
        <p:nvSpPr>
          <p:cNvPr id="7" name="Slide Number Placeholder 6"/>
          <p:cNvSpPr>
            <a:spLocks noGrp="1"/>
          </p:cNvSpPr>
          <p:nvPr>
            <p:ph type="sldNum" sz="quarter" idx="12"/>
          </p:nvPr>
        </p:nvSpPr>
        <p:spPr/>
        <p:txBody>
          <a:bodyPr/>
          <a:lstStyle/>
          <a:p>
            <a:fld id="{754EBD83-E6AD-40D6-B0AD-555D6B76351B}" type="slidenum">
              <a:rPr lang="es-AR" smtClean="0"/>
              <a:t>‹Nº›</a:t>
            </a:fld>
            <a:endParaRPr lang="es-AR"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AR"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388BC987-5617-47E3-9A6C-0322FFBC0177}" type="datetimeFigureOut">
              <a:rPr lang="es-AR" smtClean="0"/>
              <a:t>3/5/2021</a:t>
            </a:fld>
            <a:endParaRPr lang="es-AR"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AR" dirty="0"/>
          </a:p>
        </p:txBody>
      </p:sp>
      <p:sp>
        <p:nvSpPr>
          <p:cNvPr id="7" name="Slide Number Placeholder 6"/>
          <p:cNvSpPr>
            <a:spLocks noGrp="1"/>
          </p:cNvSpPr>
          <p:nvPr>
            <p:ph type="sldNum" sz="quarter" idx="12"/>
          </p:nvPr>
        </p:nvSpPr>
        <p:spPr/>
        <p:txBody>
          <a:bodyPr/>
          <a:lstStyle/>
          <a:p>
            <a:fld id="{754EBD83-E6AD-40D6-B0AD-555D6B76351B}" type="slidenum">
              <a:rPr lang="es-AR" smtClean="0"/>
              <a:t>‹Nº›</a:t>
            </a:fld>
            <a:endParaRPr lang="es-A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388BC987-5617-47E3-9A6C-0322FFBC0177}" type="datetimeFigureOut">
              <a:rPr lang="es-AR" smtClean="0"/>
              <a:t>3/5/2021</a:t>
            </a:fld>
            <a:endParaRPr lang="es-AR"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AR"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754EBD83-E6AD-40D6-B0AD-555D6B76351B}" type="slidenum">
              <a:rPr lang="es-AR" smtClean="0"/>
              <a:t>‹Nº›</a:t>
            </a:fld>
            <a:endParaRPr lang="es-AR"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s-ES" b="1" dirty="0" smtClean="0"/>
              <a:t>ESTRUCTURA DEL SUELDO DOCENTE </a:t>
            </a:r>
            <a:endParaRPr lang="es-AR" b="1" dirty="0"/>
          </a:p>
        </p:txBody>
      </p:sp>
      <p:sp>
        <p:nvSpPr>
          <p:cNvPr id="3" name="2 Subtítulo"/>
          <p:cNvSpPr>
            <a:spLocks noGrp="1"/>
          </p:cNvSpPr>
          <p:nvPr>
            <p:ph type="subTitle" idx="1"/>
          </p:nvPr>
        </p:nvSpPr>
        <p:spPr/>
        <p:txBody>
          <a:bodyPr/>
          <a:lstStyle/>
          <a:p>
            <a:r>
              <a:rPr lang="es-ES" dirty="0" smtClean="0"/>
              <a:t>EN LA PROVINCIA DE MISIONES</a:t>
            </a:r>
            <a:endParaRPr lang="es-AR" dirty="0"/>
          </a:p>
        </p:txBody>
      </p:sp>
    </p:spTree>
    <p:extLst>
      <p:ext uri="{BB962C8B-B14F-4D97-AF65-F5344CB8AC3E}">
        <p14:creationId xmlns:p14="http://schemas.microsoft.com/office/powerpoint/2010/main" val="1637605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90643" y="476672"/>
            <a:ext cx="7704856" cy="1200329"/>
          </a:xfrm>
          <a:prstGeom prst="rect">
            <a:avLst/>
          </a:prstGeom>
          <a:noFill/>
        </p:spPr>
        <p:txBody>
          <a:bodyPr wrap="square" rtlCol="0">
            <a:spAutoFit/>
          </a:bodyPr>
          <a:lstStyle/>
          <a:p>
            <a:r>
              <a:rPr lang="es-ES" sz="2400" b="1" u="sng" dirty="0" smtClean="0">
                <a:latin typeface="Times New Roman" pitchFamily="18" charset="0"/>
                <a:cs typeface="Times New Roman" pitchFamily="18" charset="0"/>
              </a:rPr>
              <a:t>Código 255</a:t>
            </a:r>
            <a:r>
              <a:rPr lang="es-ES" sz="2400" b="1" dirty="0" smtClean="0">
                <a:latin typeface="Times New Roman" pitchFamily="18" charset="0"/>
                <a:cs typeface="Times New Roman" pitchFamily="18" charset="0"/>
              </a:rPr>
              <a:t>: HIJOS</a:t>
            </a:r>
          </a:p>
          <a:p>
            <a:r>
              <a:rPr lang="es-ES" sz="2400" dirty="0" smtClean="0">
                <a:latin typeface="Times New Roman" pitchFamily="18" charset="0"/>
                <a:cs typeface="Times New Roman" pitchFamily="18" charset="0"/>
              </a:rPr>
              <a:t>Las Asignaciones Familiares se pagan de acuerdo al siguiente cronograma: </a:t>
            </a:r>
            <a:endParaRPr lang="es-AR" sz="2400" dirty="0">
              <a:latin typeface="Times New Roman" pitchFamily="18" charset="0"/>
              <a:cs typeface="Times New Roman" pitchFamily="18" charset="0"/>
            </a:endParaRPr>
          </a:p>
        </p:txBody>
      </p:sp>
      <p:graphicFrame>
        <p:nvGraphicFramePr>
          <p:cNvPr id="3" name="2 Tabla"/>
          <p:cNvGraphicFramePr>
            <a:graphicFrameLocks noGrp="1"/>
          </p:cNvGraphicFramePr>
          <p:nvPr>
            <p:extLst>
              <p:ext uri="{D42A27DB-BD31-4B8C-83A1-F6EECF244321}">
                <p14:modId xmlns:p14="http://schemas.microsoft.com/office/powerpoint/2010/main" val="2854051630"/>
              </p:ext>
            </p:extLst>
          </p:nvPr>
        </p:nvGraphicFramePr>
        <p:xfrm>
          <a:off x="1634759" y="1677001"/>
          <a:ext cx="5616624" cy="4050874"/>
        </p:xfrm>
        <a:graphic>
          <a:graphicData uri="http://schemas.openxmlformats.org/drawingml/2006/table">
            <a:tbl>
              <a:tblPr firstRow="1" firstCol="1" bandRow="1">
                <a:tableStyleId>{5C22544A-7EE6-4342-B048-85BDC9FD1C3A}</a:tableStyleId>
              </a:tblPr>
              <a:tblGrid>
                <a:gridCol w="1392591"/>
                <a:gridCol w="1408011"/>
                <a:gridCol w="1408011"/>
                <a:gridCol w="1408011"/>
              </a:tblGrid>
              <a:tr h="270301">
                <a:tc rowSpan="3">
                  <a:txBody>
                    <a:bodyPr/>
                    <a:lstStyle/>
                    <a:p>
                      <a:pPr algn="ctr">
                        <a:lnSpc>
                          <a:spcPct val="115000"/>
                        </a:lnSpc>
                        <a:spcAft>
                          <a:spcPts val="0"/>
                        </a:spcAft>
                      </a:pPr>
                      <a:r>
                        <a:rPr lang="es-AR" sz="800" dirty="0">
                          <a:effectLst/>
                        </a:rPr>
                        <a:t>Asignación Familiar</a:t>
                      </a:r>
                      <a:endParaRPr lang="es-AR" sz="800" dirty="0">
                        <a:effectLst/>
                        <a:latin typeface="Calibri"/>
                        <a:ea typeface="Calibri"/>
                        <a:cs typeface="Times New Roman"/>
                      </a:endParaRPr>
                    </a:p>
                  </a:txBody>
                  <a:tcPr marL="30778" marR="30778" marT="0" marB="0" anchor="ctr"/>
                </a:tc>
                <a:tc gridSpan="3">
                  <a:txBody>
                    <a:bodyPr/>
                    <a:lstStyle/>
                    <a:p>
                      <a:pPr algn="ctr">
                        <a:lnSpc>
                          <a:spcPct val="115000"/>
                        </a:lnSpc>
                        <a:spcAft>
                          <a:spcPts val="0"/>
                        </a:spcAft>
                      </a:pPr>
                      <a:r>
                        <a:rPr lang="es-AR" sz="800">
                          <a:effectLst/>
                        </a:rPr>
                        <a:t>Asignaciones Familiares - Montos desde Febrero de 2021</a:t>
                      </a:r>
                      <a:endParaRPr lang="es-AR" sz="800">
                        <a:effectLst/>
                        <a:latin typeface="Calibri"/>
                        <a:ea typeface="Calibri"/>
                        <a:cs typeface="Times New Roman"/>
                      </a:endParaRPr>
                    </a:p>
                  </a:txBody>
                  <a:tcPr marL="30778" marR="30778" marT="0" marB="0" anchor="ctr"/>
                </a:tc>
                <a:tc hMerge="1">
                  <a:txBody>
                    <a:bodyPr/>
                    <a:lstStyle/>
                    <a:p>
                      <a:endParaRPr lang="es-AR"/>
                    </a:p>
                  </a:txBody>
                  <a:tcPr/>
                </a:tc>
                <a:tc hMerge="1">
                  <a:txBody>
                    <a:bodyPr/>
                    <a:lstStyle/>
                    <a:p>
                      <a:endParaRPr lang="es-AR"/>
                    </a:p>
                  </a:txBody>
                  <a:tcPr/>
                </a:tc>
              </a:tr>
              <a:tr h="204551">
                <a:tc vMerge="1">
                  <a:txBody>
                    <a:bodyPr/>
                    <a:lstStyle/>
                    <a:p>
                      <a:endParaRPr lang="es-AR"/>
                    </a:p>
                  </a:txBody>
                  <a:tcPr/>
                </a:tc>
                <a:tc gridSpan="2">
                  <a:txBody>
                    <a:bodyPr/>
                    <a:lstStyle/>
                    <a:p>
                      <a:pPr algn="ctr">
                        <a:lnSpc>
                          <a:spcPct val="115000"/>
                        </a:lnSpc>
                        <a:spcAft>
                          <a:spcPts val="0"/>
                        </a:spcAft>
                      </a:pPr>
                      <a:r>
                        <a:rPr lang="es-AR" sz="800">
                          <a:effectLst/>
                        </a:rPr>
                        <a:t> Sueldo Bruto(*) </a:t>
                      </a:r>
                      <a:endParaRPr lang="es-AR" sz="800">
                        <a:effectLst/>
                        <a:latin typeface="Calibri"/>
                        <a:ea typeface="Calibri"/>
                        <a:cs typeface="Times New Roman"/>
                      </a:endParaRPr>
                    </a:p>
                  </a:txBody>
                  <a:tcPr marL="30778" marR="30778" marT="0" marB="0" anchor="ctr"/>
                </a:tc>
                <a:tc hMerge="1">
                  <a:txBody>
                    <a:bodyPr/>
                    <a:lstStyle/>
                    <a:p>
                      <a:endParaRPr lang="es-AR"/>
                    </a:p>
                  </a:txBody>
                  <a:tcPr/>
                </a:tc>
                <a:tc rowSpan="2">
                  <a:txBody>
                    <a:bodyPr/>
                    <a:lstStyle/>
                    <a:p>
                      <a:pPr algn="ctr">
                        <a:lnSpc>
                          <a:spcPct val="115000"/>
                        </a:lnSpc>
                        <a:spcAft>
                          <a:spcPts val="0"/>
                        </a:spcAft>
                      </a:pPr>
                      <a:r>
                        <a:rPr lang="es-AR" sz="800">
                          <a:effectLst/>
                        </a:rPr>
                        <a:t> Monto a pagar </a:t>
                      </a:r>
                      <a:endParaRPr lang="es-AR" sz="800">
                        <a:effectLst/>
                        <a:latin typeface="Calibri"/>
                        <a:ea typeface="Calibri"/>
                        <a:cs typeface="Times New Roman"/>
                      </a:endParaRPr>
                    </a:p>
                  </a:txBody>
                  <a:tcPr marL="30778" marR="30778" marT="0" marB="0" anchor="ctr"/>
                </a:tc>
              </a:tr>
              <a:tr h="204551">
                <a:tc vMerge="1">
                  <a:txBody>
                    <a:bodyPr/>
                    <a:lstStyle/>
                    <a:p>
                      <a:endParaRPr lang="es-AR"/>
                    </a:p>
                  </a:txBody>
                  <a:tcPr/>
                </a:tc>
                <a:tc>
                  <a:txBody>
                    <a:bodyPr/>
                    <a:lstStyle/>
                    <a:p>
                      <a:pPr algn="ctr">
                        <a:lnSpc>
                          <a:spcPct val="115000"/>
                        </a:lnSpc>
                        <a:spcAft>
                          <a:spcPts val="0"/>
                        </a:spcAft>
                      </a:pPr>
                      <a:r>
                        <a:rPr lang="es-AR" sz="800" dirty="0">
                          <a:effectLst/>
                        </a:rPr>
                        <a:t> Entre </a:t>
                      </a:r>
                      <a:endParaRPr lang="es-AR" sz="800" dirty="0">
                        <a:effectLst/>
                        <a:latin typeface="Calibri"/>
                        <a:ea typeface="Calibri"/>
                        <a:cs typeface="Times New Roman"/>
                      </a:endParaRPr>
                    </a:p>
                  </a:txBody>
                  <a:tcPr marL="30778" marR="30778" marT="0" marB="0" anchor="ctr"/>
                </a:tc>
                <a:tc>
                  <a:txBody>
                    <a:bodyPr/>
                    <a:lstStyle/>
                    <a:p>
                      <a:pPr algn="ctr">
                        <a:lnSpc>
                          <a:spcPct val="115000"/>
                        </a:lnSpc>
                        <a:spcAft>
                          <a:spcPts val="0"/>
                        </a:spcAft>
                      </a:pPr>
                      <a:r>
                        <a:rPr lang="es-AR" sz="800">
                          <a:effectLst/>
                        </a:rPr>
                        <a:t> y </a:t>
                      </a:r>
                      <a:endParaRPr lang="es-AR" sz="800">
                        <a:effectLst/>
                        <a:latin typeface="Calibri"/>
                        <a:ea typeface="Calibri"/>
                        <a:cs typeface="Times New Roman"/>
                      </a:endParaRPr>
                    </a:p>
                  </a:txBody>
                  <a:tcPr marL="30778" marR="30778" marT="0" marB="0" anchor="ctr"/>
                </a:tc>
                <a:tc vMerge="1">
                  <a:txBody>
                    <a:bodyPr/>
                    <a:lstStyle/>
                    <a:p>
                      <a:endParaRPr lang="es-AR"/>
                    </a:p>
                  </a:txBody>
                  <a:tcPr/>
                </a:tc>
              </a:tr>
              <a:tr h="262995">
                <a:tc>
                  <a:txBody>
                    <a:bodyPr/>
                    <a:lstStyle/>
                    <a:p>
                      <a:pPr algn="ctr">
                        <a:lnSpc>
                          <a:spcPct val="115000"/>
                        </a:lnSpc>
                        <a:spcAft>
                          <a:spcPts val="0"/>
                        </a:spcAft>
                      </a:pPr>
                      <a:r>
                        <a:rPr lang="es-AR" sz="800">
                          <a:effectLst/>
                        </a:rPr>
                        <a:t>Nacimiento</a:t>
                      </a:r>
                      <a:endParaRPr lang="es-AR" sz="800">
                        <a:effectLst/>
                        <a:latin typeface="Calibri"/>
                        <a:ea typeface="Calibri"/>
                        <a:cs typeface="Times New Roman"/>
                      </a:endParaRPr>
                    </a:p>
                  </a:txBody>
                  <a:tcPr marL="30778" marR="30778" marT="0" marB="0" anchor="ctr"/>
                </a:tc>
                <a:tc>
                  <a:txBody>
                    <a:bodyPr/>
                    <a:lstStyle/>
                    <a:p>
                      <a:pPr algn="ctr">
                        <a:lnSpc>
                          <a:spcPct val="115000"/>
                        </a:lnSpc>
                        <a:spcAft>
                          <a:spcPts val="0"/>
                        </a:spcAft>
                      </a:pPr>
                      <a:r>
                        <a:rPr lang="es-AR" sz="800">
                          <a:effectLst/>
                        </a:rPr>
                        <a:t>00,00</a:t>
                      </a:r>
                      <a:endParaRPr lang="es-AR" sz="800">
                        <a:effectLst/>
                        <a:latin typeface="Calibri"/>
                        <a:ea typeface="Calibri"/>
                        <a:cs typeface="Times New Roman"/>
                      </a:endParaRPr>
                    </a:p>
                  </a:txBody>
                  <a:tcPr marL="30778" marR="30778" marT="0" marB="0" anchor="ctr"/>
                </a:tc>
                <a:tc>
                  <a:txBody>
                    <a:bodyPr/>
                    <a:lstStyle/>
                    <a:p>
                      <a:pPr algn="ctr">
                        <a:lnSpc>
                          <a:spcPct val="115000"/>
                        </a:lnSpc>
                        <a:spcAft>
                          <a:spcPts val="0"/>
                        </a:spcAft>
                      </a:pPr>
                      <a:r>
                        <a:rPr lang="es-AR" sz="800">
                          <a:effectLst/>
                        </a:rPr>
                        <a:t>95.110,03</a:t>
                      </a:r>
                      <a:endParaRPr lang="es-AR" sz="800">
                        <a:effectLst/>
                        <a:latin typeface="Calibri"/>
                        <a:ea typeface="Calibri"/>
                        <a:cs typeface="Times New Roman"/>
                      </a:endParaRPr>
                    </a:p>
                  </a:txBody>
                  <a:tcPr marL="30778" marR="30778" marT="0" marB="0" anchor="ctr"/>
                </a:tc>
                <a:tc>
                  <a:txBody>
                    <a:bodyPr/>
                    <a:lstStyle/>
                    <a:p>
                      <a:pPr algn="r">
                        <a:lnSpc>
                          <a:spcPct val="115000"/>
                        </a:lnSpc>
                        <a:spcAft>
                          <a:spcPts val="0"/>
                        </a:spcAft>
                      </a:pPr>
                      <a:r>
                        <a:rPr lang="es-AR" sz="800">
                          <a:effectLst/>
                        </a:rPr>
                        <a:t>1.890,00</a:t>
                      </a:r>
                      <a:endParaRPr lang="es-AR" sz="800">
                        <a:effectLst/>
                        <a:latin typeface="Calibri"/>
                        <a:ea typeface="Calibri"/>
                        <a:cs typeface="Times New Roman"/>
                      </a:endParaRPr>
                    </a:p>
                  </a:txBody>
                  <a:tcPr marL="30778" marR="30778" marT="0" marB="0" anchor="ctr"/>
                </a:tc>
              </a:tr>
              <a:tr h="241079">
                <a:tc>
                  <a:txBody>
                    <a:bodyPr/>
                    <a:lstStyle/>
                    <a:p>
                      <a:pPr algn="ctr">
                        <a:lnSpc>
                          <a:spcPct val="115000"/>
                        </a:lnSpc>
                        <a:spcAft>
                          <a:spcPts val="0"/>
                        </a:spcAft>
                      </a:pPr>
                      <a:r>
                        <a:rPr lang="es-AR" sz="800">
                          <a:effectLst/>
                        </a:rPr>
                        <a:t>Adopción</a:t>
                      </a:r>
                      <a:endParaRPr lang="es-AR" sz="800">
                        <a:effectLst/>
                        <a:latin typeface="Calibri"/>
                        <a:ea typeface="Calibri"/>
                        <a:cs typeface="Times New Roman"/>
                      </a:endParaRPr>
                    </a:p>
                  </a:txBody>
                  <a:tcPr marL="30778" marR="30778" marT="0" marB="0" anchor="ctr"/>
                </a:tc>
                <a:tc>
                  <a:txBody>
                    <a:bodyPr/>
                    <a:lstStyle/>
                    <a:p>
                      <a:pPr algn="ctr">
                        <a:lnSpc>
                          <a:spcPct val="115000"/>
                        </a:lnSpc>
                        <a:spcAft>
                          <a:spcPts val="0"/>
                        </a:spcAft>
                      </a:pPr>
                      <a:r>
                        <a:rPr lang="es-AR" sz="800">
                          <a:effectLst/>
                        </a:rPr>
                        <a:t>00,00</a:t>
                      </a:r>
                      <a:endParaRPr lang="es-AR" sz="800">
                        <a:effectLst/>
                        <a:latin typeface="Calibri"/>
                        <a:ea typeface="Calibri"/>
                        <a:cs typeface="Times New Roman"/>
                      </a:endParaRPr>
                    </a:p>
                  </a:txBody>
                  <a:tcPr marL="30778" marR="30778" marT="0" marB="0" anchor="ctr"/>
                </a:tc>
                <a:tc>
                  <a:txBody>
                    <a:bodyPr/>
                    <a:lstStyle/>
                    <a:p>
                      <a:pPr algn="ctr">
                        <a:lnSpc>
                          <a:spcPct val="115000"/>
                        </a:lnSpc>
                        <a:spcAft>
                          <a:spcPts val="0"/>
                        </a:spcAft>
                      </a:pPr>
                      <a:r>
                        <a:rPr lang="es-AR" sz="800">
                          <a:effectLst/>
                        </a:rPr>
                        <a:t>95.110,03</a:t>
                      </a:r>
                      <a:endParaRPr lang="es-AR" sz="800">
                        <a:effectLst/>
                        <a:latin typeface="Calibri"/>
                        <a:ea typeface="Calibri"/>
                        <a:cs typeface="Times New Roman"/>
                      </a:endParaRPr>
                    </a:p>
                  </a:txBody>
                  <a:tcPr marL="30778" marR="30778" marT="0" marB="0" anchor="ctr"/>
                </a:tc>
                <a:tc>
                  <a:txBody>
                    <a:bodyPr/>
                    <a:lstStyle/>
                    <a:p>
                      <a:pPr algn="r">
                        <a:lnSpc>
                          <a:spcPct val="115000"/>
                        </a:lnSpc>
                        <a:spcAft>
                          <a:spcPts val="0"/>
                        </a:spcAft>
                      </a:pPr>
                      <a:r>
                        <a:rPr lang="es-AR" sz="800">
                          <a:effectLst/>
                        </a:rPr>
                        <a:t>11.340,00</a:t>
                      </a:r>
                      <a:endParaRPr lang="es-AR" sz="800">
                        <a:effectLst/>
                        <a:latin typeface="Calibri"/>
                        <a:ea typeface="Calibri"/>
                        <a:cs typeface="Times New Roman"/>
                      </a:endParaRPr>
                    </a:p>
                  </a:txBody>
                  <a:tcPr marL="30778" marR="30778" marT="0" marB="0" anchor="ctr"/>
                </a:tc>
              </a:tr>
              <a:tr h="270301">
                <a:tc>
                  <a:txBody>
                    <a:bodyPr/>
                    <a:lstStyle/>
                    <a:p>
                      <a:pPr algn="ctr">
                        <a:lnSpc>
                          <a:spcPct val="115000"/>
                        </a:lnSpc>
                        <a:spcAft>
                          <a:spcPts val="0"/>
                        </a:spcAft>
                      </a:pPr>
                      <a:r>
                        <a:rPr lang="es-AR" sz="800">
                          <a:effectLst/>
                        </a:rPr>
                        <a:t>Matrimonio</a:t>
                      </a:r>
                      <a:endParaRPr lang="es-AR" sz="800">
                        <a:effectLst/>
                        <a:latin typeface="Calibri"/>
                        <a:ea typeface="Calibri"/>
                        <a:cs typeface="Times New Roman"/>
                      </a:endParaRPr>
                    </a:p>
                  </a:txBody>
                  <a:tcPr marL="30778" marR="30778" marT="0" marB="0" anchor="ctr"/>
                </a:tc>
                <a:tc>
                  <a:txBody>
                    <a:bodyPr/>
                    <a:lstStyle/>
                    <a:p>
                      <a:pPr algn="ctr">
                        <a:lnSpc>
                          <a:spcPct val="115000"/>
                        </a:lnSpc>
                        <a:spcAft>
                          <a:spcPts val="0"/>
                        </a:spcAft>
                      </a:pPr>
                      <a:r>
                        <a:rPr lang="es-AR" sz="800">
                          <a:effectLst/>
                        </a:rPr>
                        <a:t>00,00</a:t>
                      </a:r>
                      <a:endParaRPr lang="es-AR" sz="800">
                        <a:effectLst/>
                        <a:latin typeface="Calibri"/>
                        <a:ea typeface="Calibri"/>
                        <a:cs typeface="Times New Roman"/>
                      </a:endParaRPr>
                    </a:p>
                  </a:txBody>
                  <a:tcPr marL="30778" marR="30778" marT="0" marB="0" anchor="ctr"/>
                </a:tc>
                <a:tc>
                  <a:txBody>
                    <a:bodyPr/>
                    <a:lstStyle/>
                    <a:p>
                      <a:pPr algn="ctr">
                        <a:lnSpc>
                          <a:spcPct val="115000"/>
                        </a:lnSpc>
                        <a:spcAft>
                          <a:spcPts val="0"/>
                        </a:spcAft>
                      </a:pPr>
                      <a:r>
                        <a:rPr lang="es-AR" sz="800">
                          <a:effectLst/>
                        </a:rPr>
                        <a:t>95.110,03</a:t>
                      </a:r>
                      <a:endParaRPr lang="es-AR" sz="800">
                        <a:effectLst/>
                        <a:latin typeface="Calibri"/>
                        <a:ea typeface="Calibri"/>
                        <a:cs typeface="Times New Roman"/>
                      </a:endParaRPr>
                    </a:p>
                  </a:txBody>
                  <a:tcPr marL="30778" marR="30778" marT="0" marB="0" anchor="ctr"/>
                </a:tc>
                <a:tc>
                  <a:txBody>
                    <a:bodyPr/>
                    <a:lstStyle/>
                    <a:p>
                      <a:pPr algn="r">
                        <a:lnSpc>
                          <a:spcPct val="115000"/>
                        </a:lnSpc>
                        <a:spcAft>
                          <a:spcPts val="0"/>
                        </a:spcAft>
                      </a:pPr>
                      <a:r>
                        <a:rPr lang="es-AR" sz="800">
                          <a:effectLst/>
                        </a:rPr>
                        <a:t>2.835,00</a:t>
                      </a:r>
                      <a:endParaRPr lang="es-AR" sz="800">
                        <a:effectLst/>
                        <a:latin typeface="Calibri"/>
                        <a:ea typeface="Calibri"/>
                        <a:cs typeface="Times New Roman"/>
                      </a:endParaRPr>
                    </a:p>
                  </a:txBody>
                  <a:tcPr marL="30778" marR="30778" marT="0" marB="0" anchor="ctr"/>
                </a:tc>
              </a:tr>
              <a:tr h="204551">
                <a:tc rowSpan="3">
                  <a:txBody>
                    <a:bodyPr/>
                    <a:lstStyle/>
                    <a:p>
                      <a:pPr algn="ctr">
                        <a:lnSpc>
                          <a:spcPct val="115000"/>
                        </a:lnSpc>
                        <a:spcAft>
                          <a:spcPts val="0"/>
                        </a:spcAft>
                      </a:pPr>
                      <a:r>
                        <a:rPr lang="es-AR" sz="800">
                          <a:effectLst/>
                        </a:rPr>
                        <a:t>Prenatal</a:t>
                      </a:r>
                      <a:endParaRPr lang="es-AR" sz="800">
                        <a:effectLst/>
                        <a:latin typeface="Calibri"/>
                        <a:ea typeface="Calibri"/>
                        <a:cs typeface="Times New Roman"/>
                      </a:endParaRPr>
                    </a:p>
                  </a:txBody>
                  <a:tcPr marL="30778" marR="30778" marT="0" marB="0" anchor="ctr"/>
                </a:tc>
                <a:tc>
                  <a:txBody>
                    <a:bodyPr/>
                    <a:lstStyle/>
                    <a:p>
                      <a:pPr algn="ctr">
                        <a:lnSpc>
                          <a:spcPct val="115000"/>
                        </a:lnSpc>
                        <a:spcAft>
                          <a:spcPts val="0"/>
                        </a:spcAft>
                      </a:pPr>
                      <a:r>
                        <a:rPr lang="es-AR" sz="800">
                          <a:effectLst/>
                        </a:rPr>
                        <a:t>00,00</a:t>
                      </a:r>
                      <a:endParaRPr lang="es-AR" sz="800">
                        <a:effectLst/>
                        <a:latin typeface="Calibri"/>
                        <a:ea typeface="Calibri"/>
                        <a:cs typeface="Times New Roman"/>
                      </a:endParaRPr>
                    </a:p>
                  </a:txBody>
                  <a:tcPr marL="30778" marR="30778" marT="0" marB="0" anchor="ctr"/>
                </a:tc>
                <a:tc>
                  <a:txBody>
                    <a:bodyPr/>
                    <a:lstStyle/>
                    <a:p>
                      <a:pPr algn="ctr">
                        <a:lnSpc>
                          <a:spcPct val="115000"/>
                        </a:lnSpc>
                        <a:spcAft>
                          <a:spcPts val="0"/>
                        </a:spcAft>
                      </a:pPr>
                      <a:r>
                        <a:rPr lang="es-AR" sz="800">
                          <a:effectLst/>
                        </a:rPr>
                        <a:t>48.378,08</a:t>
                      </a:r>
                      <a:endParaRPr lang="es-AR" sz="800">
                        <a:effectLst/>
                        <a:latin typeface="Calibri"/>
                        <a:ea typeface="Calibri"/>
                        <a:cs typeface="Times New Roman"/>
                      </a:endParaRPr>
                    </a:p>
                  </a:txBody>
                  <a:tcPr marL="30778" marR="30778" marT="0" marB="0" anchor="ctr"/>
                </a:tc>
                <a:tc>
                  <a:txBody>
                    <a:bodyPr/>
                    <a:lstStyle/>
                    <a:p>
                      <a:pPr algn="r">
                        <a:lnSpc>
                          <a:spcPct val="115000"/>
                        </a:lnSpc>
                        <a:spcAft>
                          <a:spcPts val="0"/>
                        </a:spcAft>
                      </a:pPr>
                      <a:r>
                        <a:rPr lang="es-AR" sz="800">
                          <a:effectLst/>
                        </a:rPr>
                        <a:t>1.890,00</a:t>
                      </a:r>
                      <a:endParaRPr lang="es-AR" sz="800">
                        <a:effectLst/>
                        <a:latin typeface="Calibri"/>
                        <a:ea typeface="Calibri"/>
                        <a:cs typeface="Times New Roman"/>
                      </a:endParaRPr>
                    </a:p>
                  </a:txBody>
                  <a:tcPr marL="30778" marR="30778" marT="0" marB="0" anchor="ctr"/>
                </a:tc>
              </a:tr>
              <a:tr h="204551">
                <a:tc vMerge="1">
                  <a:txBody>
                    <a:bodyPr/>
                    <a:lstStyle/>
                    <a:p>
                      <a:endParaRPr lang="es-AR"/>
                    </a:p>
                  </a:txBody>
                  <a:tcPr/>
                </a:tc>
                <a:tc>
                  <a:txBody>
                    <a:bodyPr/>
                    <a:lstStyle/>
                    <a:p>
                      <a:pPr algn="ctr">
                        <a:lnSpc>
                          <a:spcPct val="115000"/>
                        </a:lnSpc>
                        <a:spcAft>
                          <a:spcPts val="0"/>
                        </a:spcAft>
                      </a:pPr>
                      <a:r>
                        <a:rPr lang="es-AR" sz="800">
                          <a:effectLst/>
                        </a:rPr>
                        <a:t>48.378,09</a:t>
                      </a:r>
                      <a:endParaRPr lang="es-AR" sz="800">
                        <a:effectLst/>
                        <a:latin typeface="Calibri"/>
                        <a:ea typeface="Calibri"/>
                        <a:cs typeface="Times New Roman"/>
                      </a:endParaRPr>
                    </a:p>
                  </a:txBody>
                  <a:tcPr marL="30778" marR="30778" marT="0" marB="0" anchor="ctr"/>
                </a:tc>
                <a:tc>
                  <a:txBody>
                    <a:bodyPr/>
                    <a:lstStyle/>
                    <a:p>
                      <a:pPr algn="ctr">
                        <a:lnSpc>
                          <a:spcPct val="115000"/>
                        </a:lnSpc>
                        <a:spcAft>
                          <a:spcPts val="0"/>
                        </a:spcAft>
                      </a:pPr>
                      <a:r>
                        <a:rPr lang="es-AR" sz="800">
                          <a:effectLst/>
                        </a:rPr>
                        <a:t>58.500,00</a:t>
                      </a:r>
                      <a:endParaRPr lang="es-AR" sz="800">
                        <a:effectLst/>
                        <a:latin typeface="Calibri"/>
                        <a:ea typeface="Calibri"/>
                        <a:cs typeface="Times New Roman"/>
                      </a:endParaRPr>
                    </a:p>
                  </a:txBody>
                  <a:tcPr marL="30778" marR="30778" marT="0" marB="0" anchor="ctr"/>
                </a:tc>
                <a:tc>
                  <a:txBody>
                    <a:bodyPr/>
                    <a:lstStyle/>
                    <a:p>
                      <a:pPr algn="r">
                        <a:lnSpc>
                          <a:spcPct val="115000"/>
                        </a:lnSpc>
                        <a:spcAft>
                          <a:spcPts val="0"/>
                        </a:spcAft>
                      </a:pPr>
                      <a:r>
                        <a:rPr lang="es-AR" sz="800">
                          <a:effectLst/>
                        </a:rPr>
                        <a:t>1.260,00</a:t>
                      </a:r>
                      <a:endParaRPr lang="es-AR" sz="800">
                        <a:effectLst/>
                        <a:latin typeface="Calibri"/>
                        <a:ea typeface="Calibri"/>
                        <a:cs typeface="Times New Roman"/>
                      </a:endParaRPr>
                    </a:p>
                  </a:txBody>
                  <a:tcPr marL="30778" marR="30778" marT="0" marB="0" anchor="ctr"/>
                </a:tc>
              </a:tr>
              <a:tr h="204551">
                <a:tc vMerge="1">
                  <a:txBody>
                    <a:bodyPr/>
                    <a:lstStyle/>
                    <a:p>
                      <a:endParaRPr lang="es-AR"/>
                    </a:p>
                  </a:txBody>
                  <a:tcPr/>
                </a:tc>
                <a:tc>
                  <a:txBody>
                    <a:bodyPr/>
                    <a:lstStyle/>
                    <a:p>
                      <a:pPr algn="ctr">
                        <a:lnSpc>
                          <a:spcPct val="115000"/>
                        </a:lnSpc>
                        <a:spcAft>
                          <a:spcPts val="0"/>
                        </a:spcAft>
                      </a:pPr>
                      <a:r>
                        <a:rPr lang="es-AR" sz="800">
                          <a:effectLst/>
                        </a:rPr>
                        <a:t>58.500,01</a:t>
                      </a:r>
                      <a:endParaRPr lang="es-AR" sz="800">
                        <a:effectLst/>
                        <a:latin typeface="Calibri"/>
                        <a:ea typeface="Calibri"/>
                        <a:cs typeface="Times New Roman"/>
                      </a:endParaRPr>
                    </a:p>
                  </a:txBody>
                  <a:tcPr marL="30778" marR="30778" marT="0" marB="0" anchor="ctr"/>
                </a:tc>
                <a:tc>
                  <a:txBody>
                    <a:bodyPr/>
                    <a:lstStyle/>
                    <a:p>
                      <a:pPr algn="ctr">
                        <a:lnSpc>
                          <a:spcPct val="115000"/>
                        </a:lnSpc>
                        <a:spcAft>
                          <a:spcPts val="0"/>
                        </a:spcAft>
                      </a:pPr>
                      <a:r>
                        <a:rPr lang="es-AR" sz="800">
                          <a:effectLst/>
                        </a:rPr>
                        <a:t>95.110,03</a:t>
                      </a:r>
                      <a:endParaRPr lang="es-AR" sz="800">
                        <a:effectLst/>
                        <a:latin typeface="Calibri"/>
                        <a:ea typeface="Calibri"/>
                        <a:cs typeface="Times New Roman"/>
                      </a:endParaRPr>
                    </a:p>
                  </a:txBody>
                  <a:tcPr marL="30778" marR="30778" marT="0" marB="0" anchor="ctr"/>
                </a:tc>
                <a:tc>
                  <a:txBody>
                    <a:bodyPr/>
                    <a:lstStyle/>
                    <a:p>
                      <a:pPr algn="r">
                        <a:lnSpc>
                          <a:spcPct val="115000"/>
                        </a:lnSpc>
                        <a:spcAft>
                          <a:spcPts val="0"/>
                        </a:spcAft>
                      </a:pPr>
                      <a:r>
                        <a:rPr lang="es-AR" sz="800">
                          <a:effectLst/>
                        </a:rPr>
                        <a:t>945,00</a:t>
                      </a:r>
                      <a:endParaRPr lang="es-AR" sz="800">
                        <a:effectLst/>
                        <a:latin typeface="Calibri"/>
                        <a:ea typeface="Calibri"/>
                        <a:cs typeface="Times New Roman"/>
                      </a:endParaRPr>
                    </a:p>
                  </a:txBody>
                  <a:tcPr marL="30778" marR="30778" marT="0" marB="0" anchor="ctr"/>
                </a:tc>
              </a:tr>
              <a:tr h="204551">
                <a:tc rowSpan="3">
                  <a:txBody>
                    <a:bodyPr/>
                    <a:lstStyle/>
                    <a:p>
                      <a:pPr algn="ctr">
                        <a:lnSpc>
                          <a:spcPct val="115000"/>
                        </a:lnSpc>
                        <a:spcAft>
                          <a:spcPts val="0"/>
                        </a:spcAft>
                      </a:pPr>
                      <a:r>
                        <a:rPr lang="es-AR" sz="800">
                          <a:effectLst/>
                        </a:rPr>
                        <a:t>Hijo</a:t>
                      </a:r>
                      <a:endParaRPr lang="es-AR" sz="800">
                        <a:effectLst/>
                        <a:latin typeface="Calibri"/>
                        <a:ea typeface="Calibri"/>
                        <a:cs typeface="Times New Roman"/>
                      </a:endParaRPr>
                    </a:p>
                  </a:txBody>
                  <a:tcPr marL="30778" marR="30778" marT="0" marB="0" anchor="ctr"/>
                </a:tc>
                <a:tc>
                  <a:txBody>
                    <a:bodyPr/>
                    <a:lstStyle/>
                    <a:p>
                      <a:pPr algn="ctr">
                        <a:lnSpc>
                          <a:spcPct val="115000"/>
                        </a:lnSpc>
                        <a:spcAft>
                          <a:spcPts val="0"/>
                        </a:spcAft>
                      </a:pPr>
                      <a:r>
                        <a:rPr lang="es-AR" sz="800">
                          <a:effectLst/>
                        </a:rPr>
                        <a:t>00,00</a:t>
                      </a:r>
                      <a:endParaRPr lang="es-AR" sz="800">
                        <a:effectLst/>
                        <a:latin typeface="Calibri"/>
                        <a:ea typeface="Calibri"/>
                        <a:cs typeface="Times New Roman"/>
                      </a:endParaRPr>
                    </a:p>
                  </a:txBody>
                  <a:tcPr marL="30778" marR="30778" marT="0" marB="0" anchor="ctr"/>
                </a:tc>
                <a:tc>
                  <a:txBody>
                    <a:bodyPr/>
                    <a:lstStyle/>
                    <a:p>
                      <a:pPr>
                        <a:lnSpc>
                          <a:spcPct val="115000"/>
                        </a:lnSpc>
                        <a:spcAft>
                          <a:spcPts val="0"/>
                        </a:spcAft>
                      </a:pPr>
                      <a:r>
                        <a:rPr lang="es-AR" sz="800">
                          <a:effectLst/>
                        </a:rPr>
                        <a:t>       48.378,08</a:t>
                      </a:r>
                      <a:endParaRPr lang="es-AR" sz="800">
                        <a:effectLst/>
                        <a:latin typeface="Calibri"/>
                        <a:ea typeface="Calibri"/>
                        <a:cs typeface="Times New Roman"/>
                      </a:endParaRPr>
                    </a:p>
                  </a:txBody>
                  <a:tcPr marL="30778" marR="30778" marT="0" marB="0" anchor="ctr"/>
                </a:tc>
                <a:tc>
                  <a:txBody>
                    <a:bodyPr/>
                    <a:lstStyle/>
                    <a:p>
                      <a:pPr algn="r">
                        <a:lnSpc>
                          <a:spcPct val="115000"/>
                        </a:lnSpc>
                        <a:spcAft>
                          <a:spcPts val="0"/>
                        </a:spcAft>
                      </a:pPr>
                      <a:r>
                        <a:rPr lang="es-AR" sz="800">
                          <a:effectLst/>
                        </a:rPr>
                        <a:t>1.890,00</a:t>
                      </a:r>
                      <a:endParaRPr lang="es-AR" sz="800">
                        <a:effectLst/>
                        <a:latin typeface="Calibri"/>
                        <a:ea typeface="Calibri"/>
                        <a:cs typeface="Times New Roman"/>
                      </a:endParaRPr>
                    </a:p>
                  </a:txBody>
                  <a:tcPr marL="30778" marR="30778" marT="0" marB="0" anchor="ctr"/>
                </a:tc>
              </a:tr>
              <a:tr h="204551">
                <a:tc vMerge="1">
                  <a:txBody>
                    <a:bodyPr/>
                    <a:lstStyle/>
                    <a:p>
                      <a:endParaRPr lang="es-AR"/>
                    </a:p>
                  </a:txBody>
                  <a:tcPr/>
                </a:tc>
                <a:tc>
                  <a:txBody>
                    <a:bodyPr/>
                    <a:lstStyle/>
                    <a:p>
                      <a:pPr algn="ctr">
                        <a:lnSpc>
                          <a:spcPct val="115000"/>
                        </a:lnSpc>
                        <a:spcAft>
                          <a:spcPts val="0"/>
                        </a:spcAft>
                      </a:pPr>
                      <a:r>
                        <a:rPr lang="es-AR" sz="800">
                          <a:effectLst/>
                        </a:rPr>
                        <a:t>48.378,09</a:t>
                      </a:r>
                      <a:endParaRPr lang="es-AR" sz="800">
                        <a:effectLst/>
                        <a:latin typeface="Calibri"/>
                        <a:ea typeface="Calibri"/>
                        <a:cs typeface="Times New Roman"/>
                      </a:endParaRPr>
                    </a:p>
                  </a:txBody>
                  <a:tcPr marL="30778" marR="30778" marT="0" marB="0" anchor="ctr"/>
                </a:tc>
                <a:tc>
                  <a:txBody>
                    <a:bodyPr/>
                    <a:lstStyle/>
                    <a:p>
                      <a:pPr algn="ctr">
                        <a:lnSpc>
                          <a:spcPct val="115000"/>
                        </a:lnSpc>
                        <a:spcAft>
                          <a:spcPts val="0"/>
                        </a:spcAft>
                      </a:pPr>
                      <a:r>
                        <a:rPr lang="es-AR" sz="800">
                          <a:effectLst/>
                        </a:rPr>
                        <a:t>58.500,00</a:t>
                      </a:r>
                      <a:endParaRPr lang="es-AR" sz="800">
                        <a:effectLst/>
                        <a:latin typeface="Calibri"/>
                        <a:ea typeface="Calibri"/>
                        <a:cs typeface="Times New Roman"/>
                      </a:endParaRPr>
                    </a:p>
                  </a:txBody>
                  <a:tcPr marL="30778" marR="30778" marT="0" marB="0" anchor="ctr"/>
                </a:tc>
                <a:tc>
                  <a:txBody>
                    <a:bodyPr/>
                    <a:lstStyle/>
                    <a:p>
                      <a:pPr algn="r">
                        <a:lnSpc>
                          <a:spcPct val="115000"/>
                        </a:lnSpc>
                        <a:spcAft>
                          <a:spcPts val="0"/>
                        </a:spcAft>
                      </a:pPr>
                      <a:r>
                        <a:rPr lang="es-AR" sz="800">
                          <a:effectLst/>
                        </a:rPr>
                        <a:t>1.260,00</a:t>
                      </a:r>
                      <a:endParaRPr lang="es-AR" sz="800">
                        <a:effectLst/>
                        <a:latin typeface="Calibri"/>
                        <a:ea typeface="Calibri"/>
                        <a:cs typeface="Times New Roman"/>
                      </a:endParaRPr>
                    </a:p>
                  </a:txBody>
                  <a:tcPr marL="30778" marR="30778" marT="0" marB="0" anchor="ctr"/>
                </a:tc>
              </a:tr>
              <a:tr h="204551">
                <a:tc vMerge="1">
                  <a:txBody>
                    <a:bodyPr/>
                    <a:lstStyle/>
                    <a:p>
                      <a:endParaRPr lang="es-AR"/>
                    </a:p>
                  </a:txBody>
                  <a:tcPr/>
                </a:tc>
                <a:tc>
                  <a:txBody>
                    <a:bodyPr/>
                    <a:lstStyle/>
                    <a:p>
                      <a:pPr algn="ctr">
                        <a:lnSpc>
                          <a:spcPct val="115000"/>
                        </a:lnSpc>
                        <a:spcAft>
                          <a:spcPts val="0"/>
                        </a:spcAft>
                      </a:pPr>
                      <a:r>
                        <a:rPr lang="es-AR" sz="800">
                          <a:effectLst/>
                        </a:rPr>
                        <a:t>58.500,01</a:t>
                      </a:r>
                      <a:endParaRPr lang="es-AR" sz="800">
                        <a:effectLst/>
                        <a:latin typeface="Calibri"/>
                        <a:ea typeface="Calibri"/>
                        <a:cs typeface="Times New Roman"/>
                      </a:endParaRPr>
                    </a:p>
                  </a:txBody>
                  <a:tcPr marL="30778" marR="30778" marT="0" marB="0" anchor="ctr"/>
                </a:tc>
                <a:tc>
                  <a:txBody>
                    <a:bodyPr/>
                    <a:lstStyle/>
                    <a:p>
                      <a:pPr algn="ctr">
                        <a:lnSpc>
                          <a:spcPct val="115000"/>
                        </a:lnSpc>
                        <a:spcAft>
                          <a:spcPts val="0"/>
                        </a:spcAft>
                      </a:pPr>
                      <a:r>
                        <a:rPr lang="es-AR" sz="800">
                          <a:effectLst/>
                        </a:rPr>
                        <a:t>95.110,03</a:t>
                      </a:r>
                      <a:endParaRPr lang="es-AR" sz="800">
                        <a:effectLst/>
                        <a:latin typeface="Calibri"/>
                        <a:ea typeface="Calibri"/>
                        <a:cs typeface="Times New Roman"/>
                      </a:endParaRPr>
                    </a:p>
                  </a:txBody>
                  <a:tcPr marL="30778" marR="30778" marT="0" marB="0" anchor="ctr"/>
                </a:tc>
                <a:tc>
                  <a:txBody>
                    <a:bodyPr/>
                    <a:lstStyle/>
                    <a:p>
                      <a:pPr algn="r">
                        <a:lnSpc>
                          <a:spcPct val="115000"/>
                        </a:lnSpc>
                        <a:spcAft>
                          <a:spcPts val="0"/>
                        </a:spcAft>
                      </a:pPr>
                      <a:r>
                        <a:rPr lang="es-AR" sz="800">
                          <a:effectLst/>
                        </a:rPr>
                        <a:t>945,00</a:t>
                      </a:r>
                      <a:endParaRPr lang="es-AR" sz="800">
                        <a:effectLst/>
                        <a:latin typeface="Calibri"/>
                        <a:ea typeface="Calibri"/>
                        <a:cs typeface="Times New Roman"/>
                      </a:endParaRPr>
                    </a:p>
                  </a:txBody>
                  <a:tcPr marL="30778" marR="30778" marT="0" marB="0" anchor="ctr"/>
                </a:tc>
              </a:tr>
              <a:tr h="204551">
                <a:tc rowSpan="3">
                  <a:txBody>
                    <a:bodyPr/>
                    <a:lstStyle/>
                    <a:p>
                      <a:pPr algn="ctr">
                        <a:lnSpc>
                          <a:spcPct val="115000"/>
                        </a:lnSpc>
                        <a:spcAft>
                          <a:spcPts val="0"/>
                        </a:spcAft>
                      </a:pPr>
                      <a:r>
                        <a:rPr lang="es-AR" sz="800">
                          <a:effectLst/>
                        </a:rPr>
                        <a:t>Hijo con Capacidades </a:t>
                      </a:r>
                    </a:p>
                    <a:p>
                      <a:pPr algn="ctr">
                        <a:lnSpc>
                          <a:spcPct val="115000"/>
                        </a:lnSpc>
                        <a:spcAft>
                          <a:spcPts val="0"/>
                        </a:spcAft>
                      </a:pPr>
                      <a:r>
                        <a:rPr lang="es-AR" sz="800">
                          <a:effectLst/>
                        </a:rPr>
                        <a:t>Diferentes</a:t>
                      </a:r>
                      <a:endParaRPr lang="es-AR" sz="800">
                        <a:effectLst/>
                        <a:latin typeface="Calibri"/>
                        <a:ea typeface="Calibri"/>
                        <a:cs typeface="Times New Roman"/>
                      </a:endParaRPr>
                    </a:p>
                  </a:txBody>
                  <a:tcPr marL="30778" marR="30778" marT="0" marB="0" anchor="ctr"/>
                </a:tc>
                <a:tc>
                  <a:txBody>
                    <a:bodyPr/>
                    <a:lstStyle/>
                    <a:p>
                      <a:pPr algn="ctr">
                        <a:lnSpc>
                          <a:spcPct val="115000"/>
                        </a:lnSpc>
                        <a:spcAft>
                          <a:spcPts val="0"/>
                        </a:spcAft>
                      </a:pPr>
                      <a:r>
                        <a:rPr lang="es-AR" sz="800">
                          <a:effectLst/>
                        </a:rPr>
                        <a:t>00,00</a:t>
                      </a:r>
                      <a:endParaRPr lang="es-AR" sz="800">
                        <a:effectLst/>
                        <a:latin typeface="Calibri"/>
                        <a:ea typeface="Calibri"/>
                        <a:cs typeface="Times New Roman"/>
                      </a:endParaRPr>
                    </a:p>
                  </a:txBody>
                  <a:tcPr marL="30778" marR="30778" marT="0" marB="0" anchor="ctr"/>
                </a:tc>
                <a:tc>
                  <a:txBody>
                    <a:bodyPr/>
                    <a:lstStyle/>
                    <a:p>
                      <a:pPr algn="ctr">
                        <a:lnSpc>
                          <a:spcPct val="115000"/>
                        </a:lnSpc>
                        <a:spcAft>
                          <a:spcPts val="0"/>
                        </a:spcAft>
                      </a:pPr>
                      <a:r>
                        <a:rPr lang="es-AR" sz="800">
                          <a:effectLst/>
                        </a:rPr>
                        <a:t>48.378,08</a:t>
                      </a:r>
                      <a:endParaRPr lang="es-AR" sz="800">
                        <a:effectLst/>
                        <a:latin typeface="Calibri"/>
                        <a:ea typeface="Calibri"/>
                        <a:cs typeface="Times New Roman"/>
                      </a:endParaRPr>
                    </a:p>
                  </a:txBody>
                  <a:tcPr marL="30778" marR="30778" marT="0" marB="0" anchor="ctr"/>
                </a:tc>
                <a:tc>
                  <a:txBody>
                    <a:bodyPr/>
                    <a:lstStyle/>
                    <a:p>
                      <a:pPr algn="r">
                        <a:lnSpc>
                          <a:spcPct val="115000"/>
                        </a:lnSpc>
                        <a:spcAft>
                          <a:spcPts val="0"/>
                        </a:spcAft>
                      </a:pPr>
                      <a:r>
                        <a:rPr lang="es-AR" sz="800">
                          <a:effectLst/>
                        </a:rPr>
                        <a:t>7.560,00</a:t>
                      </a:r>
                      <a:endParaRPr lang="es-AR" sz="800">
                        <a:effectLst/>
                        <a:latin typeface="Calibri"/>
                        <a:ea typeface="Calibri"/>
                        <a:cs typeface="Times New Roman"/>
                      </a:endParaRPr>
                    </a:p>
                  </a:txBody>
                  <a:tcPr marL="30778" marR="30778" marT="0" marB="0" anchor="ctr"/>
                </a:tc>
              </a:tr>
              <a:tr h="204551">
                <a:tc vMerge="1">
                  <a:txBody>
                    <a:bodyPr/>
                    <a:lstStyle/>
                    <a:p>
                      <a:endParaRPr lang="es-AR"/>
                    </a:p>
                  </a:txBody>
                  <a:tcPr/>
                </a:tc>
                <a:tc>
                  <a:txBody>
                    <a:bodyPr/>
                    <a:lstStyle/>
                    <a:p>
                      <a:pPr algn="ctr">
                        <a:lnSpc>
                          <a:spcPct val="115000"/>
                        </a:lnSpc>
                        <a:spcAft>
                          <a:spcPts val="0"/>
                        </a:spcAft>
                      </a:pPr>
                      <a:r>
                        <a:rPr lang="es-AR" sz="800">
                          <a:effectLst/>
                        </a:rPr>
                        <a:t>48.378,09</a:t>
                      </a:r>
                      <a:endParaRPr lang="es-AR" sz="800">
                        <a:effectLst/>
                        <a:latin typeface="Calibri"/>
                        <a:ea typeface="Calibri"/>
                        <a:cs typeface="Times New Roman"/>
                      </a:endParaRPr>
                    </a:p>
                  </a:txBody>
                  <a:tcPr marL="30778" marR="30778" marT="0" marB="0" anchor="ctr"/>
                </a:tc>
                <a:tc>
                  <a:txBody>
                    <a:bodyPr/>
                    <a:lstStyle/>
                    <a:p>
                      <a:pPr algn="ctr">
                        <a:lnSpc>
                          <a:spcPct val="115000"/>
                        </a:lnSpc>
                        <a:spcAft>
                          <a:spcPts val="0"/>
                        </a:spcAft>
                      </a:pPr>
                      <a:r>
                        <a:rPr lang="es-AR" sz="800">
                          <a:effectLst/>
                        </a:rPr>
                        <a:t>58.500,00</a:t>
                      </a:r>
                      <a:endParaRPr lang="es-AR" sz="800">
                        <a:effectLst/>
                        <a:latin typeface="Calibri"/>
                        <a:ea typeface="Calibri"/>
                        <a:cs typeface="Times New Roman"/>
                      </a:endParaRPr>
                    </a:p>
                  </a:txBody>
                  <a:tcPr marL="30778" marR="30778" marT="0" marB="0" anchor="ctr"/>
                </a:tc>
                <a:tc>
                  <a:txBody>
                    <a:bodyPr/>
                    <a:lstStyle/>
                    <a:p>
                      <a:pPr algn="r">
                        <a:lnSpc>
                          <a:spcPct val="115000"/>
                        </a:lnSpc>
                        <a:spcAft>
                          <a:spcPts val="0"/>
                        </a:spcAft>
                      </a:pPr>
                      <a:r>
                        <a:rPr lang="es-AR" sz="800">
                          <a:effectLst/>
                        </a:rPr>
                        <a:t>5.040,00</a:t>
                      </a:r>
                      <a:endParaRPr lang="es-AR" sz="800">
                        <a:effectLst/>
                        <a:latin typeface="Calibri"/>
                        <a:ea typeface="Calibri"/>
                        <a:cs typeface="Times New Roman"/>
                      </a:endParaRPr>
                    </a:p>
                  </a:txBody>
                  <a:tcPr marL="30778" marR="30778" marT="0" marB="0" anchor="ctr"/>
                </a:tc>
              </a:tr>
              <a:tr h="204551">
                <a:tc vMerge="1">
                  <a:txBody>
                    <a:bodyPr/>
                    <a:lstStyle/>
                    <a:p>
                      <a:endParaRPr lang="es-AR"/>
                    </a:p>
                  </a:txBody>
                  <a:tcPr/>
                </a:tc>
                <a:tc>
                  <a:txBody>
                    <a:bodyPr/>
                    <a:lstStyle/>
                    <a:p>
                      <a:pPr algn="ctr">
                        <a:lnSpc>
                          <a:spcPct val="115000"/>
                        </a:lnSpc>
                        <a:spcAft>
                          <a:spcPts val="0"/>
                        </a:spcAft>
                      </a:pPr>
                      <a:r>
                        <a:rPr lang="es-AR" sz="800">
                          <a:effectLst/>
                        </a:rPr>
                        <a:t>58.500,01</a:t>
                      </a:r>
                      <a:endParaRPr lang="es-AR" sz="800">
                        <a:effectLst/>
                        <a:latin typeface="Calibri"/>
                        <a:ea typeface="Calibri"/>
                        <a:cs typeface="Times New Roman"/>
                      </a:endParaRPr>
                    </a:p>
                  </a:txBody>
                  <a:tcPr marL="30778" marR="30778" marT="0" marB="0" anchor="ctr"/>
                </a:tc>
                <a:tc>
                  <a:txBody>
                    <a:bodyPr/>
                    <a:lstStyle/>
                    <a:p>
                      <a:pPr algn="ctr">
                        <a:lnSpc>
                          <a:spcPct val="115000"/>
                        </a:lnSpc>
                        <a:spcAft>
                          <a:spcPts val="0"/>
                        </a:spcAft>
                      </a:pPr>
                      <a:r>
                        <a:rPr lang="es-AR" sz="800">
                          <a:effectLst/>
                        </a:rPr>
                        <a:t>-</a:t>
                      </a:r>
                      <a:endParaRPr lang="es-AR" sz="800">
                        <a:effectLst/>
                        <a:latin typeface="Calibri"/>
                        <a:ea typeface="Calibri"/>
                        <a:cs typeface="Times New Roman"/>
                      </a:endParaRPr>
                    </a:p>
                  </a:txBody>
                  <a:tcPr marL="30778" marR="30778" marT="0" marB="0" anchor="ctr"/>
                </a:tc>
                <a:tc>
                  <a:txBody>
                    <a:bodyPr/>
                    <a:lstStyle/>
                    <a:p>
                      <a:pPr algn="r">
                        <a:lnSpc>
                          <a:spcPct val="115000"/>
                        </a:lnSpc>
                        <a:spcAft>
                          <a:spcPts val="0"/>
                        </a:spcAft>
                      </a:pPr>
                      <a:r>
                        <a:rPr lang="es-AR" sz="800">
                          <a:effectLst/>
                        </a:rPr>
                        <a:t>3.780,00</a:t>
                      </a:r>
                      <a:endParaRPr lang="es-AR" sz="800">
                        <a:effectLst/>
                        <a:latin typeface="Calibri"/>
                        <a:ea typeface="Calibri"/>
                        <a:cs typeface="Times New Roman"/>
                      </a:endParaRPr>
                    </a:p>
                  </a:txBody>
                  <a:tcPr marL="30778" marR="30778" marT="0" marB="0" anchor="ctr"/>
                </a:tc>
              </a:tr>
              <a:tr h="300415">
                <a:tc>
                  <a:txBody>
                    <a:bodyPr/>
                    <a:lstStyle/>
                    <a:p>
                      <a:pPr algn="ctr">
                        <a:lnSpc>
                          <a:spcPct val="115000"/>
                        </a:lnSpc>
                        <a:spcAft>
                          <a:spcPts val="0"/>
                        </a:spcAft>
                      </a:pPr>
                      <a:r>
                        <a:rPr lang="es-AR" sz="800">
                          <a:effectLst/>
                        </a:rPr>
                        <a:t>Ayuda Escolar Anual (hijo)</a:t>
                      </a:r>
                      <a:endParaRPr lang="es-AR" sz="800">
                        <a:effectLst/>
                        <a:latin typeface="Calibri"/>
                        <a:ea typeface="Calibri"/>
                        <a:cs typeface="Times New Roman"/>
                      </a:endParaRPr>
                    </a:p>
                  </a:txBody>
                  <a:tcPr marL="30778" marR="30778" marT="0" marB="0" anchor="ctr"/>
                </a:tc>
                <a:tc>
                  <a:txBody>
                    <a:bodyPr/>
                    <a:lstStyle/>
                    <a:p>
                      <a:pPr>
                        <a:lnSpc>
                          <a:spcPct val="115000"/>
                        </a:lnSpc>
                        <a:spcAft>
                          <a:spcPts val="0"/>
                        </a:spcAft>
                      </a:pPr>
                      <a:r>
                        <a:rPr lang="es-AR" sz="800">
                          <a:effectLst/>
                        </a:rPr>
                        <a:t> </a:t>
                      </a:r>
                      <a:endParaRPr lang="es-AR" sz="800">
                        <a:effectLst/>
                        <a:latin typeface="Calibri"/>
                        <a:ea typeface="Calibri"/>
                        <a:cs typeface="Times New Roman"/>
                      </a:endParaRPr>
                    </a:p>
                  </a:txBody>
                  <a:tcPr marL="30778" marR="30778" marT="0" marB="0" anchor="ctr"/>
                </a:tc>
                <a:tc>
                  <a:txBody>
                    <a:bodyPr/>
                    <a:lstStyle/>
                    <a:p>
                      <a:pPr>
                        <a:lnSpc>
                          <a:spcPct val="115000"/>
                        </a:lnSpc>
                        <a:spcAft>
                          <a:spcPts val="0"/>
                        </a:spcAft>
                      </a:pPr>
                      <a:r>
                        <a:rPr lang="es-AR" sz="800">
                          <a:effectLst/>
                        </a:rPr>
                        <a:t> </a:t>
                      </a:r>
                      <a:endParaRPr lang="es-AR" sz="800">
                        <a:effectLst/>
                        <a:latin typeface="Calibri"/>
                        <a:ea typeface="Calibri"/>
                        <a:cs typeface="Times New Roman"/>
                      </a:endParaRPr>
                    </a:p>
                  </a:txBody>
                  <a:tcPr marL="30778" marR="30778" marT="0" marB="0" anchor="ctr"/>
                </a:tc>
                <a:tc>
                  <a:txBody>
                    <a:bodyPr/>
                    <a:lstStyle/>
                    <a:p>
                      <a:pPr algn="r">
                        <a:lnSpc>
                          <a:spcPct val="115000"/>
                        </a:lnSpc>
                        <a:spcAft>
                          <a:spcPts val="0"/>
                        </a:spcAft>
                      </a:pPr>
                      <a:r>
                        <a:rPr lang="es-AR" sz="800">
                          <a:effectLst/>
                        </a:rPr>
                        <a:t>1.680,00</a:t>
                      </a:r>
                      <a:endParaRPr lang="es-AR" sz="800">
                        <a:effectLst/>
                        <a:latin typeface="Calibri"/>
                        <a:ea typeface="Calibri"/>
                        <a:cs typeface="Times New Roman"/>
                      </a:endParaRPr>
                    </a:p>
                  </a:txBody>
                  <a:tcPr marL="30778" marR="30778" marT="0" marB="0" anchor="ctr"/>
                </a:tc>
              </a:tr>
              <a:tr h="455722">
                <a:tc>
                  <a:txBody>
                    <a:bodyPr/>
                    <a:lstStyle/>
                    <a:p>
                      <a:pPr algn="ctr">
                        <a:lnSpc>
                          <a:spcPct val="115000"/>
                        </a:lnSpc>
                        <a:spcAft>
                          <a:spcPts val="0"/>
                        </a:spcAft>
                      </a:pPr>
                      <a:r>
                        <a:rPr lang="es-AR" sz="800">
                          <a:effectLst/>
                        </a:rPr>
                        <a:t>Ayuda Escolar Anual (hijo c/Cap. Dif.)</a:t>
                      </a:r>
                      <a:endParaRPr lang="es-AR" sz="800">
                        <a:effectLst/>
                        <a:latin typeface="Calibri"/>
                        <a:ea typeface="Calibri"/>
                        <a:cs typeface="Times New Roman"/>
                      </a:endParaRPr>
                    </a:p>
                  </a:txBody>
                  <a:tcPr marL="30778" marR="30778" marT="0" marB="0" anchor="ctr"/>
                </a:tc>
                <a:tc>
                  <a:txBody>
                    <a:bodyPr/>
                    <a:lstStyle/>
                    <a:p>
                      <a:pPr>
                        <a:lnSpc>
                          <a:spcPct val="115000"/>
                        </a:lnSpc>
                        <a:spcAft>
                          <a:spcPts val="0"/>
                        </a:spcAft>
                      </a:pPr>
                      <a:r>
                        <a:rPr lang="es-AR" sz="800">
                          <a:effectLst/>
                        </a:rPr>
                        <a:t> </a:t>
                      </a:r>
                      <a:endParaRPr lang="es-AR" sz="800">
                        <a:effectLst/>
                        <a:latin typeface="Calibri"/>
                        <a:ea typeface="Calibri"/>
                        <a:cs typeface="Times New Roman"/>
                      </a:endParaRPr>
                    </a:p>
                  </a:txBody>
                  <a:tcPr marL="30778" marR="30778" marT="0" marB="0" anchor="ctr"/>
                </a:tc>
                <a:tc>
                  <a:txBody>
                    <a:bodyPr/>
                    <a:lstStyle/>
                    <a:p>
                      <a:pPr>
                        <a:lnSpc>
                          <a:spcPct val="115000"/>
                        </a:lnSpc>
                        <a:spcAft>
                          <a:spcPts val="0"/>
                        </a:spcAft>
                      </a:pPr>
                      <a:r>
                        <a:rPr lang="es-AR" sz="800">
                          <a:effectLst/>
                        </a:rPr>
                        <a:t> </a:t>
                      </a:r>
                      <a:endParaRPr lang="es-AR" sz="800">
                        <a:effectLst/>
                        <a:latin typeface="Calibri"/>
                        <a:ea typeface="Calibri"/>
                        <a:cs typeface="Times New Roman"/>
                      </a:endParaRPr>
                    </a:p>
                  </a:txBody>
                  <a:tcPr marL="30778" marR="30778" marT="0" marB="0" anchor="ctr"/>
                </a:tc>
                <a:tc>
                  <a:txBody>
                    <a:bodyPr/>
                    <a:lstStyle/>
                    <a:p>
                      <a:pPr algn="r">
                        <a:lnSpc>
                          <a:spcPct val="115000"/>
                        </a:lnSpc>
                        <a:spcAft>
                          <a:spcPts val="0"/>
                        </a:spcAft>
                      </a:pPr>
                      <a:r>
                        <a:rPr lang="es-AR" sz="800" dirty="0">
                          <a:effectLst/>
                        </a:rPr>
                        <a:t>4.200,00</a:t>
                      </a:r>
                      <a:endParaRPr lang="es-AR" sz="800" dirty="0">
                        <a:effectLst/>
                        <a:latin typeface="Calibri"/>
                        <a:ea typeface="Calibri"/>
                        <a:cs typeface="Times New Roman"/>
                      </a:endParaRPr>
                    </a:p>
                  </a:txBody>
                  <a:tcPr marL="30778" marR="30778" marT="0" marB="0" anchor="ctr"/>
                </a:tc>
              </a:tr>
            </a:tbl>
          </a:graphicData>
        </a:graphic>
      </p:graphicFrame>
      <p:sp>
        <p:nvSpPr>
          <p:cNvPr id="4" name="3 CuadroTexto"/>
          <p:cNvSpPr txBox="1"/>
          <p:nvPr/>
        </p:nvSpPr>
        <p:spPr>
          <a:xfrm>
            <a:off x="590643" y="5805264"/>
            <a:ext cx="7704856" cy="923330"/>
          </a:xfrm>
          <a:prstGeom prst="rect">
            <a:avLst/>
          </a:prstGeom>
          <a:noFill/>
        </p:spPr>
        <p:txBody>
          <a:bodyPr wrap="square" rtlCol="0">
            <a:spAutoFit/>
          </a:bodyPr>
          <a:lstStyle/>
          <a:p>
            <a:r>
              <a:rPr lang="es-AR" dirty="0">
                <a:latin typeface="Times New Roman" pitchFamily="18" charset="0"/>
                <a:cs typeface="Times New Roman" pitchFamily="18" charset="0"/>
              </a:rPr>
              <a:t>(*) Sueldo Bruto es el que corresponde a la columna de Haberes con Aportes del recibo de sueldo.</a:t>
            </a:r>
          </a:p>
          <a:p>
            <a:endParaRPr lang="es-AR" dirty="0">
              <a:latin typeface="Times New Roman" pitchFamily="18" charset="0"/>
              <a:cs typeface="Times New Roman" pitchFamily="18" charset="0"/>
            </a:endParaRPr>
          </a:p>
        </p:txBody>
      </p:sp>
    </p:spTree>
    <p:extLst>
      <p:ext uri="{BB962C8B-B14F-4D97-AF65-F5344CB8AC3E}">
        <p14:creationId xmlns:p14="http://schemas.microsoft.com/office/powerpoint/2010/main" val="722247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764704"/>
            <a:ext cx="7920880" cy="5632311"/>
          </a:xfrm>
          <a:prstGeom prst="rect">
            <a:avLst/>
          </a:prstGeom>
          <a:noFill/>
        </p:spPr>
        <p:txBody>
          <a:bodyPr wrap="square" rtlCol="0">
            <a:spAutoFit/>
          </a:bodyPr>
          <a:lstStyle/>
          <a:p>
            <a:r>
              <a:rPr lang="es-ES" sz="2400" b="1" u="sng" dirty="0" smtClean="0">
                <a:latin typeface="Times New Roman" pitchFamily="18" charset="0"/>
                <a:cs typeface="Times New Roman" pitchFamily="18" charset="0"/>
              </a:rPr>
              <a:t>Código 390</a:t>
            </a:r>
            <a:r>
              <a:rPr lang="es-ES" sz="2400" b="1" dirty="0" smtClean="0">
                <a:latin typeface="Times New Roman" pitchFamily="18" charset="0"/>
                <a:cs typeface="Times New Roman" pitchFamily="18" charset="0"/>
              </a:rPr>
              <a:t>: PASAJES DOCENTES</a:t>
            </a:r>
          </a:p>
          <a:p>
            <a:r>
              <a:rPr lang="es-ES" sz="2400" dirty="0" smtClean="0">
                <a:latin typeface="Times New Roman" pitchFamily="18" charset="0"/>
                <a:cs typeface="Times New Roman" pitchFamily="18" charset="0"/>
              </a:rPr>
              <a:t>Este ítem del recibo de sueldo es NO REMUNERATIVO (se encuentra en la columna de haberes sin aportes), tiene un valor fijo que para la mayoría de los cargos del escalafón docente es de $840 y se paga en un solo cargo. </a:t>
            </a:r>
            <a:r>
              <a:rPr lang="es-ES" sz="2400" dirty="0">
                <a:latin typeface="Times New Roman" pitchFamily="18" charset="0"/>
                <a:cs typeface="Times New Roman" pitchFamily="18" charset="0"/>
              </a:rPr>
              <a:t>L</a:t>
            </a:r>
            <a:r>
              <a:rPr lang="es-ES" sz="2400" dirty="0" smtClean="0">
                <a:latin typeface="Times New Roman" pitchFamily="18" charset="0"/>
                <a:cs typeface="Times New Roman" pitchFamily="18" charset="0"/>
              </a:rPr>
              <a:t>os cargos </a:t>
            </a:r>
            <a:r>
              <a:rPr lang="es-ES" sz="2400" dirty="0">
                <a:latin typeface="Times New Roman" pitchFamily="18" charset="0"/>
                <a:cs typeface="Times New Roman" pitchFamily="18" charset="0"/>
              </a:rPr>
              <a:t>j</a:t>
            </a:r>
            <a:r>
              <a:rPr lang="es-ES" sz="2400" dirty="0" smtClean="0">
                <a:latin typeface="Times New Roman" pitchFamily="18" charset="0"/>
                <a:cs typeface="Times New Roman" pitchFamily="18" charset="0"/>
              </a:rPr>
              <a:t>erárquicos en general no lo perciben: Vicedirectores, Directores (excepto Director de Estudios de Primera), Regentes y Sub-Regentes, Rector de Esc. Agropecuaria y Supervisores.</a:t>
            </a:r>
          </a:p>
          <a:p>
            <a:endParaRPr lang="es-ES" sz="2400" dirty="0" smtClean="0">
              <a:latin typeface="Times New Roman" pitchFamily="18" charset="0"/>
              <a:cs typeface="Times New Roman" pitchFamily="18" charset="0"/>
            </a:endParaRPr>
          </a:p>
          <a:p>
            <a:r>
              <a:rPr lang="es-ES" sz="2400" dirty="0" smtClean="0">
                <a:latin typeface="Times New Roman" pitchFamily="18" charset="0"/>
                <a:cs typeface="Times New Roman" pitchFamily="18" charset="0"/>
              </a:rPr>
              <a:t>Para los docentes que cobran por horas:</a:t>
            </a:r>
          </a:p>
          <a:p>
            <a:r>
              <a:rPr lang="es-ES" sz="2400" dirty="0" smtClean="0">
                <a:latin typeface="Times New Roman" pitchFamily="18" charset="0"/>
                <a:cs typeface="Times New Roman" pitchFamily="18" charset="0"/>
              </a:rPr>
              <a:t>-Para las horas de: Escuela Común (cargo 1027), Escuelas Especiales (cargo 1076), Escuelas de Adulto (cargo 1084), Nivel Medio (cargo 2029) y Nivel Superior (cargo 3035),  se paga a razón de $60 por cada hora, hasta un máximo de 21 horas.</a:t>
            </a:r>
            <a:endParaRPr lang="es-AR" sz="2400" dirty="0">
              <a:latin typeface="Times New Roman" pitchFamily="18" charset="0"/>
              <a:cs typeface="Times New Roman" pitchFamily="18" charset="0"/>
            </a:endParaRPr>
          </a:p>
        </p:txBody>
      </p:sp>
    </p:spTree>
    <p:extLst>
      <p:ext uri="{BB962C8B-B14F-4D97-AF65-F5344CB8AC3E}">
        <p14:creationId xmlns:p14="http://schemas.microsoft.com/office/powerpoint/2010/main" val="166414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620688"/>
            <a:ext cx="7920880" cy="5632311"/>
          </a:xfrm>
          <a:prstGeom prst="rect">
            <a:avLst/>
          </a:prstGeom>
          <a:noFill/>
        </p:spPr>
        <p:txBody>
          <a:bodyPr wrap="square" rtlCol="0">
            <a:spAutoFit/>
          </a:bodyPr>
          <a:lstStyle/>
          <a:p>
            <a:r>
              <a:rPr lang="es-ES" sz="2400" b="1" u="sng" dirty="0" smtClean="0">
                <a:latin typeface="Times New Roman" pitchFamily="18" charset="0"/>
                <a:cs typeface="Times New Roman" pitchFamily="18" charset="0"/>
              </a:rPr>
              <a:t>Código 403</a:t>
            </a:r>
            <a:r>
              <a:rPr lang="es-ES" sz="2400" b="1" dirty="0" smtClean="0">
                <a:latin typeface="Times New Roman" pitchFamily="18" charset="0"/>
                <a:cs typeface="Times New Roman" pitchFamily="18" charset="0"/>
              </a:rPr>
              <a:t>: ADICIONAL APORTE PROVINCIAL REMUNERATIVO Y BONIFICABLE</a:t>
            </a:r>
          </a:p>
          <a:p>
            <a:r>
              <a:rPr lang="es-ES" sz="2400" dirty="0" smtClean="0">
                <a:latin typeface="Times New Roman" pitchFamily="18" charset="0"/>
                <a:cs typeface="Times New Roman" pitchFamily="18" charset="0"/>
              </a:rPr>
              <a:t>Este adicional corresponde a la parte del Aporte Provincial (Ex Art 9) que es bonificable a Antigüedad y Zona y que después del pedido formal por nota realizado por el SEMAB, a partir del mes de marzo de 2021, se abona junto al sueldo a fin de mes (antes se hacía 20 o más días después).</a:t>
            </a:r>
          </a:p>
          <a:p>
            <a:r>
              <a:rPr lang="es-ES" sz="2400" dirty="0" smtClean="0">
                <a:latin typeface="Times New Roman" pitchFamily="18" charset="0"/>
                <a:cs typeface="Times New Roman" pitchFamily="18" charset="0"/>
              </a:rPr>
              <a:t>El monto de este adicional es $586,12 para los docentes con un cargo, de modo que después de los descuentos obligatorios queda en $472,50.</a:t>
            </a:r>
          </a:p>
          <a:p>
            <a:r>
              <a:rPr lang="es-ES" sz="2400" dirty="0" smtClean="0">
                <a:latin typeface="Times New Roman" pitchFamily="18" charset="0"/>
                <a:cs typeface="Times New Roman" pitchFamily="18" charset="0"/>
              </a:rPr>
              <a:t>Para los docentes con doble </a:t>
            </a:r>
            <a:r>
              <a:rPr lang="es-ES" sz="2400" dirty="0">
                <a:latin typeface="Times New Roman" pitchFamily="18" charset="0"/>
                <a:cs typeface="Times New Roman" pitchFamily="18" charset="0"/>
              </a:rPr>
              <a:t>cargo o para aquellos con un solo cargo de </a:t>
            </a:r>
            <a:r>
              <a:rPr lang="es-ES" sz="2400" dirty="0" smtClean="0">
                <a:latin typeface="Times New Roman" pitchFamily="18" charset="0"/>
                <a:cs typeface="Times New Roman" pitchFamily="18" charset="0"/>
              </a:rPr>
              <a:t>Dedicación Exclusiva </a:t>
            </a:r>
            <a:r>
              <a:rPr lang="es-ES" sz="2400" dirty="0">
                <a:latin typeface="Times New Roman" pitchFamily="18" charset="0"/>
                <a:cs typeface="Times New Roman" pitchFamily="18" charset="0"/>
              </a:rPr>
              <a:t>o de Escuelas de Frontera o de Jornada Completa y/o </a:t>
            </a:r>
            <a:r>
              <a:rPr lang="es-ES" sz="2400" dirty="0" smtClean="0">
                <a:latin typeface="Times New Roman" pitchFamily="18" charset="0"/>
                <a:cs typeface="Times New Roman" pitchFamily="18" charset="0"/>
              </a:rPr>
              <a:t>Extendida, el monto de este adicional es $1172,24, para que después de los descuentos obligatorios (que alcanzan el 19,385%) quede en $945.</a:t>
            </a:r>
            <a:endParaRPr lang="es-AR" sz="2400" dirty="0">
              <a:latin typeface="Times New Roman" pitchFamily="18" charset="0"/>
              <a:cs typeface="Times New Roman" pitchFamily="18" charset="0"/>
            </a:endParaRPr>
          </a:p>
        </p:txBody>
      </p:sp>
    </p:spTree>
    <p:extLst>
      <p:ext uri="{BB962C8B-B14F-4D97-AF65-F5344CB8AC3E}">
        <p14:creationId xmlns:p14="http://schemas.microsoft.com/office/powerpoint/2010/main" val="3032994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836712"/>
            <a:ext cx="7848872" cy="5632311"/>
          </a:xfrm>
          <a:prstGeom prst="rect">
            <a:avLst/>
          </a:prstGeom>
          <a:noFill/>
        </p:spPr>
        <p:txBody>
          <a:bodyPr wrap="square" rtlCol="0">
            <a:spAutoFit/>
          </a:bodyPr>
          <a:lstStyle/>
          <a:p>
            <a:r>
              <a:rPr lang="es-ES" sz="2400" b="1" u="sng" dirty="0" smtClean="0">
                <a:latin typeface="Times New Roman" pitchFamily="18" charset="0"/>
                <a:cs typeface="Times New Roman" pitchFamily="18" charset="0"/>
              </a:rPr>
              <a:t>Código 404</a:t>
            </a:r>
            <a:r>
              <a:rPr lang="es-ES" sz="2400" b="1" dirty="0" smtClean="0">
                <a:latin typeface="Times New Roman" pitchFamily="18" charset="0"/>
                <a:cs typeface="Times New Roman" pitchFamily="18" charset="0"/>
              </a:rPr>
              <a:t>: ADICIONAL APORTE PROVINCIAL REMUNERATIVO NO BONIFICABLE</a:t>
            </a:r>
          </a:p>
          <a:p>
            <a:endParaRPr lang="es-ES" sz="2400" b="1" dirty="0" smtClean="0">
              <a:latin typeface="Times New Roman" pitchFamily="18" charset="0"/>
              <a:cs typeface="Times New Roman" pitchFamily="18" charset="0"/>
            </a:endParaRPr>
          </a:p>
          <a:p>
            <a:r>
              <a:rPr lang="es-ES" sz="2400" dirty="0">
                <a:latin typeface="Times New Roman" pitchFamily="18" charset="0"/>
                <a:cs typeface="Times New Roman" pitchFamily="18" charset="0"/>
              </a:rPr>
              <a:t>Este adicional corresponde a la parte del Aporte Provincial (Ex Art 9) </a:t>
            </a:r>
            <a:r>
              <a:rPr lang="es-ES" sz="2400" dirty="0" smtClean="0">
                <a:latin typeface="Times New Roman" pitchFamily="18" charset="0"/>
                <a:cs typeface="Times New Roman" pitchFamily="18" charset="0"/>
              </a:rPr>
              <a:t>que NO </a:t>
            </a:r>
            <a:r>
              <a:rPr lang="es-ES" sz="2400" dirty="0">
                <a:latin typeface="Times New Roman" pitchFamily="18" charset="0"/>
                <a:cs typeface="Times New Roman" pitchFamily="18" charset="0"/>
              </a:rPr>
              <a:t>es bonificable </a:t>
            </a:r>
            <a:r>
              <a:rPr lang="es-ES" sz="2400" dirty="0" smtClean="0">
                <a:latin typeface="Times New Roman" pitchFamily="18" charset="0"/>
                <a:cs typeface="Times New Roman" pitchFamily="18" charset="0"/>
              </a:rPr>
              <a:t>a ningún ítem del sueldo, aunque el pedido formal del SEMAB del blanqueo del Aporte Provincial (Ex Art 9) exigió que sea bonificable al 100%.</a:t>
            </a:r>
          </a:p>
          <a:p>
            <a:endParaRPr lang="es-ES" sz="2400" dirty="0">
              <a:latin typeface="Times New Roman" pitchFamily="18" charset="0"/>
              <a:cs typeface="Times New Roman" pitchFamily="18" charset="0"/>
            </a:endParaRPr>
          </a:p>
          <a:p>
            <a:r>
              <a:rPr lang="es-ES" sz="2400" dirty="0" smtClean="0">
                <a:latin typeface="Times New Roman" pitchFamily="18" charset="0"/>
                <a:cs typeface="Times New Roman" pitchFamily="18" charset="0"/>
              </a:rPr>
              <a:t>Al igual que el Código 403, este adicional es de $586,12 para los docentes con un cargo y del doble de ese monto ($1172,24) para los docentes con doble cargo o para aquellos con un solo cargo de Dedicación </a:t>
            </a:r>
            <a:r>
              <a:rPr lang="es-ES" sz="2400" dirty="0">
                <a:latin typeface="Times New Roman" pitchFamily="18" charset="0"/>
                <a:cs typeface="Times New Roman" pitchFamily="18" charset="0"/>
              </a:rPr>
              <a:t>E</a:t>
            </a:r>
            <a:r>
              <a:rPr lang="es-ES" sz="2400" dirty="0" smtClean="0">
                <a:latin typeface="Times New Roman" pitchFamily="18" charset="0"/>
                <a:cs typeface="Times New Roman" pitchFamily="18" charset="0"/>
              </a:rPr>
              <a:t>xclusiva o de Escuelas de Frontera o de Jornada Completa y/o Extendida.</a:t>
            </a:r>
          </a:p>
          <a:p>
            <a:endParaRPr lang="es-ES" sz="2400" dirty="0">
              <a:latin typeface="Times New Roman" pitchFamily="18" charset="0"/>
              <a:cs typeface="Times New Roman" pitchFamily="18" charset="0"/>
            </a:endParaRPr>
          </a:p>
          <a:p>
            <a:endParaRPr lang="es-AR" sz="2400" dirty="0">
              <a:latin typeface="Times New Roman" pitchFamily="18" charset="0"/>
              <a:cs typeface="Times New Roman" pitchFamily="18" charset="0"/>
            </a:endParaRPr>
          </a:p>
        </p:txBody>
      </p:sp>
    </p:spTree>
    <p:extLst>
      <p:ext uri="{BB962C8B-B14F-4D97-AF65-F5344CB8AC3E}">
        <p14:creationId xmlns:p14="http://schemas.microsoft.com/office/powerpoint/2010/main" val="17602101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836712"/>
            <a:ext cx="7920880" cy="5632311"/>
          </a:xfrm>
          <a:prstGeom prst="rect">
            <a:avLst/>
          </a:prstGeom>
          <a:noFill/>
        </p:spPr>
        <p:txBody>
          <a:bodyPr wrap="square" rtlCol="0">
            <a:spAutoFit/>
          </a:bodyPr>
          <a:lstStyle/>
          <a:p>
            <a:r>
              <a:rPr lang="es-ES" sz="2400" b="1" u="sng" dirty="0" smtClean="0">
                <a:latin typeface="Times New Roman" pitchFamily="18" charset="0"/>
                <a:cs typeface="Times New Roman" pitchFamily="18" charset="0"/>
              </a:rPr>
              <a:t>Códigos 403 y 404 para docentes pagados por horas</a:t>
            </a:r>
            <a:r>
              <a:rPr lang="es-ES" sz="2400" b="1" dirty="0" smtClean="0">
                <a:latin typeface="Times New Roman" pitchFamily="18" charset="0"/>
                <a:cs typeface="Times New Roman" pitchFamily="18" charset="0"/>
              </a:rPr>
              <a:t>:</a:t>
            </a:r>
          </a:p>
          <a:p>
            <a:r>
              <a:rPr lang="es-ES" sz="2400" dirty="0" smtClean="0">
                <a:latin typeface="Times New Roman" pitchFamily="18" charset="0"/>
                <a:cs typeface="Times New Roman" pitchFamily="18" charset="0"/>
              </a:rPr>
              <a:t>Si el docente percibe sus haberes de acuerdo a las horas trabajadas, estos dos adicionales serán abonados de manera proporcional a dichas horas. </a:t>
            </a:r>
          </a:p>
          <a:p>
            <a:endParaRPr lang="es-ES" sz="2400" dirty="0" smtClean="0">
              <a:latin typeface="Times New Roman" pitchFamily="18" charset="0"/>
              <a:cs typeface="Times New Roman" pitchFamily="18" charset="0"/>
            </a:endParaRPr>
          </a:p>
          <a:p>
            <a:r>
              <a:rPr lang="es-ES" sz="2400" dirty="0" smtClean="0">
                <a:latin typeface="Times New Roman" pitchFamily="18" charset="0"/>
                <a:cs typeface="Times New Roman" pitchFamily="18" charset="0"/>
              </a:rPr>
              <a:t>-Para el caso de horas trabajadas en Primaria, la proporción se obtiene dividiendo $586,12 por 18 horas y multiplicando por la cantidad de horas que posee el docente, hasta un máximo de 36 horas.</a:t>
            </a:r>
          </a:p>
          <a:p>
            <a:r>
              <a:rPr lang="es-ES" sz="2400" dirty="0" smtClean="0">
                <a:latin typeface="Times New Roman" pitchFamily="18" charset="0"/>
                <a:cs typeface="Times New Roman" pitchFamily="18" charset="0"/>
              </a:rPr>
              <a:t>-Para el caso de horas trabajadas en Secundaria, la proporción se obtiene dividiendo $586,12 por 15 horas y multiplicando por las horas trabajadas, hasta un máximo de 30 horas.</a:t>
            </a:r>
          </a:p>
          <a:p>
            <a:r>
              <a:rPr lang="es-ES" sz="2400" dirty="0" smtClean="0">
                <a:latin typeface="Times New Roman" pitchFamily="18" charset="0"/>
                <a:cs typeface="Times New Roman" pitchFamily="18" charset="0"/>
              </a:rPr>
              <a:t>-Para las horas de Nivel Superior la proporción se calcula dividiendo $586,12 por 12 horas y multiplicando este valor por las horas trabajadas, hasta un máximo de 24 horas.</a:t>
            </a:r>
            <a:endParaRPr lang="es-AR" sz="2400" dirty="0">
              <a:latin typeface="Times New Roman" pitchFamily="18" charset="0"/>
              <a:cs typeface="Times New Roman" pitchFamily="18" charset="0"/>
            </a:endParaRPr>
          </a:p>
        </p:txBody>
      </p:sp>
    </p:spTree>
    <p:extLst>
      <p:ext uri="{BB962C8B-B14F-4D97-AF65-F5344CB8AC3E}">
        <p14:creationId xmlns:p14="http://schemas.microsoft.com/office/powerpoint/2010/main" val="2463950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908720"/>
            <a:ext cx="7848872" cy="4893647"/>
          </a:xfrm>
          <a:prstGeom prst="rect">
            <a:avLst/>
          </a:prstGeom>
          <a:noFill/>
        </p:spPr>
        <p:txBody>
          <a:bodyPr wrap="square" rtlCol="0">
            <a:spAutoFit/>
          </a:bodyPr>
          <a:lstStyle/>
          <a:p>
            <a:r>
              <a:rPr lang="es-ES" sz="2400" dirty="0" smtClean="0">
                <a:latin typeface="Times New Roman" pitchFamily="18" charset="0"/>
                <a:cs typeface="Times New Roman" pitchFamily="18" charset="0"/>
              </a:rPr>
              <a:t>Los códigos:</a:t>
            </a:r>
          </a:p>
          <a:p>
            <a:r>
              <a:rPr lang="es-ES" sz="2400" dirty="0" smtClean="0">
                <a:latin typeface="Times New Roman" pitchFamily="18" charset="0"/>
                <a:cs typeface="Times New Roman" pitchFamily="18" charset="0"/>
              </a:rPr>
              <a:t>480: SERVICIO FUNERARIO</a:t>
            </a:r>
          </a:p>
          <a:p>
            <a:r>
              <a:rPr lang="es-ES" sz="2400" dirty="0" smtClean="0">
                <a:latin typeface="Times New Roman" pitchFamily="18" charset="0"/>
                <a:cs typeface="Times New Roman" pitchFamily="18" charset="0"/>
              </a:rPr>
              <a:t>489: APORTE JUBILATORIO DOCENTE</a:t>
            </a:r>
          </a:p>
          <a:p>
            <a:r>
              <a:rPr lang="es-ES" sz="2400" dirty="0" smtClean="0">
                <a:latin typeface="Times New Roman" pitchFamily="18" charset="0"/>
                <a:cs typeface="Times New Roman" pitchFamily="18" charset="0"/>
              </a:rPr>
              <a:t>495: APORTE OBRA SOCIAL</a:t>
            </a:r>
          </a:p>
          <a:p>
            <a:r>
              <a:rPr lang="es-ES" sz="2400" dirty="0" smtClean="0">
                <a:latin typeface="Times New Roman" pitchFamily="18" charset="0"/>
                <a:cs typeface="Times New Roman" pitchFamily="18" charset="0"/>
              </a:rPr>
              <a:t>510: SINDICATO SEMAB-CEA</a:t>
            </a:r>
          </a:p>
          <a:p>
            <a:r>
              <a:rPr lang="es-ES" sz="2400" dirty="0" smtClean="0">
                <a:latin typeface="Times New Roman" pitchFamily="18" charset="0"/>
                <a:cs typeface="Times New Roman" pitchFamily="18" charset="0"/>
              </a:rPr>
              <a:t>519: SEGURO DE VIDA OBLIGATORIO-DECRETO 2622/08</a:t>
            </a:r>
          </a:p>
          <a:p>
            <a:endParaRPr lang="es-ES" sz="2400" dirty="0" smtClean="0">
              <a:latin typeface="Times New Roman" pitchFamily="18" charset="0"/>
              <a:cs typeface="Times New Roman" pitchFamily="18" charset="0"/>
            </a:endParaRPr>
          </a:p>
          <a:p>
            <a:r>
              <a:rPr lang="es-ES" sz="2400" dirty="0" smtClean="0">
                <a:latin typeface="Times New Roman" pitchFamily="18" charset="0"/>
                <a:cs typeface="Times New Roman" pitchFamily="18" charset="0"/>
              </a:rPr>
              <a:t>Corresponden a la columna de descuentos del recibo de sueldo. Para calcularlos es necesario conocer el total de Haberes con Aportes (suma de todos los ítems de esa columna), por lo que más adelante volveremos sobre ellos para analizar cómo se calculan.</a:t>
            </a:r>
            <a:endParaRPr lang="es-AR" sz="2400" dirty="0">
              <a:latin typeface="Times New Roman" pitchFamily="18" charset="0"/>
              <a:cs typeface="Times New Roman" pitchFamily="18" charset="0"/>
            </a:endParaRPr>
          </a:p>
        </p:txBody>
      </p:sp>
    </p:spTree>
    <p:extLst>
      <p:ext uri="{BB962C8B-B14F-4D97-AF65-F5344CB8AC3E}">
        <p14:creationId xmlns:p14="http://schemas.microsoft.com/office/powerpoint/2010/main" val="618144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332656"/>
            <a:ext cx="7992888" cy="6370975"/>
          </a:xfrm>
          <a:prstGeom prst="rect">
            <a:avLst/>
          </a:prstGeom>
          <a:noFill/>
        </p:spPr>
        <p:txBody>
          <a:bodyPr wrap="square" rtlCol="0">
            <a:spAutoFit/>
          </a:bodyPr>
          <a:lstStyle/>
          <a:p>
            <a:r>
              <a:rPr lang="es-ES" sz="2400" b="1" u="sng" dirty="0" smtClean="0">
                <a:latin typeface="Times New Roman" pitchFamily="18" charset="0"/>
                <a:cs typeface="Times New Roman" pitchFamily="18" charset="0"/>
              </a:rPr>
              <a:t>Código 775</a:t>
            </a:r>
            <a:r>
              <a:rPr lang="es-ES" sz="2400" b="1" dirty="0" smtClean="0">
                <a:latin typeface="Times New Roman" pitchFamily="18" charset="0"/>
                <a:cs typeface="Times New Roman" pitchFamily="18" charset="0"/>
              </a:rPr>
              <a:t>: ADICIONAL MATERIAL DIDÁCTICO PROVINCIAL</a:t>
            </a:r>
          </a:p>
          <a:p>
            <a:r>
              <a:rPr lang="es-ES" sz="2400" dirty="0" smtClean="0">
                <a:latin typeface="Times New Roman" pitchFamily="18" charset="0"/>
                <a:cs typeface="Times New Roman" pitchFamily="18" charset="0"/>
              </a:rPr>
              <a:t>Este adicional es remunerativo y bonificable a antigüedad y zona (por lo que se encuentran los códigos 776 y 777 respectivamente) y representa el 5% del básico del cargo testigo Maestro de Grado, para los docentes que cobran por cargo.</a:t>
            </a:r>
          </a:p>
          <a:p>
            <a:r>
              <a:rPr lang="es-ES" sz="2400" dirty="0" smtClean="0">
                <a:latin typeface="Times New Roman" pitchFamily="18" charset="0"/>
                <a:cs typeface="Times New Roman" pitchFamily="18" charset="0"/>
              </a:rPr>
              <a:t>Es decir:</a:t>
            </a:r>
          </a:p>
          <a:p>
            <a:r>
              <a:rPr lang="es-ES" sz="2400" b="1" dirty="0" smtClean="0">
                <a:latin typeface="Times New Roman" pitchFamily="18" charset="0"/>
                <a:cs typeface="Times New Roman" pitchFamily="18" charset="0"/>
              </a:rPr>
              <a:t>$13650,77 x 5% = $682,54</a:t>
            </a:r>
          </a:p>
          <a:p>
            <a:r>
              <a:rPr lang="es-ES" sz="2400" dirty="0" smtClean="0">
                <a:latin typeface="Times New Roman" pitchFamily="18" charset="0"/>
                <a:cs typeface="Times New Roman" pitchFamily="18" charset="0"/>
              </a:rPr>
              <a:t>-Para Maestra de Grado y Maestra Esp. de Escuela de Frontera y de Jornada Completa/Extendida este adicional es del 10%.</a:t>
            </a:r>
            <a:endParaRPr lang="es-ES" sz="2400" dirty="0" smtClean="0">
              <a:latin typeface="Times New Roman" pitchFamily="18" charset="0"/>
              <a:cs typeface="Times New Roman" pitchFamily="18" charset="0"/>
            </a:endParaRPr>
          </a:p>
          <a:p>
            <a:r>
              <a:rPr lang="es-ES" sz="2400" dirty="0" smtClean="0">
                <a:latin typeface="Times New Roman" pitchFamily="18" charset="0"/>
                <a:cs typeface="Times New Roman" pitchFamily="18" charset="0"/>
              </a:rPr>
              <a:t>-Este </a:t>
            </a:r>
            <a:r>
              <a:rPr lang="es-ES" sz="2400" dirty="0" smtClean="0">
                <a:latin typeface="Times New Roman" pitchFamily="18" charset="0"/>
                <a:cs typeface="Times New Roman" pitchFamily="18" charset="0"/>
              </a:rPr>
              <a:t>adicional no lo perciben los cargos que no están frente a alumnos (Maestro Secretario, Secretarios y Prosecretarios, Coordinador Campamento Educacional, Coordinador Programa Federal de Alfabetización, Vice-Director, Regente, Director, Rector, Psicopedagogo EAJS, Coordinador Campamento Educacional, Supervisor) ni tampoco las horas cátedra y los cargos del Nivel Superior.</a:t>
            </a:r>
            <a:endParaRPr lang="es-AR" sz="2400" dirty="0">
              <a:latin typeface="Times New Roman" pitchFamily="18" charset="0"/>
              <a:cs typeface="Times New Roman" pitchFamily="18" charset="0"/>
            </a:endParaRPr>
          </a:p>
        </p:txBody>
      </p:sp>
    </p:spTree>
    <p:extLst>
      <p:ext uri="{BB962C8B-B14F-4D97-AF65-F5344CB8AC3E}">
        <p14:creationId xmlns:p14="http://schemas.microsoft.com/office/powerpoint/2010/main" val="22503394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764704"/>
            <a:ext cx="7920880" cy="4524315"/>
          </a:xfrm>
          <a:prstGeom prst="rect">
            <a:avLst/>
          </a:prstGeom>
          <a:noFill/>
        </p:spPr>
        <p:txBody>
          <a:bodyPr wrap="square" rtlCol="0">
            <a:spAutoFit/>
          </a:bodyPr>
          <a:lstStyle/>
          <a:p>
            <a:r>
              <a:rPr lang="es-ES" sz="2400" b="1" u="sng" dirty="0" smtClean="0">
                <a:latin typeface="Times New Roman" pitchFamily="18" charset="0"/>
                <a:cs typeface="Times New Roman" pitchFamily="18" charset="0"/>
              </a:rPr>
              <a:t>Código 775 para docentes que cobran por horas</a:t>
            </a:r>
            <a:r>
              <a:rPr lang="es-ES" sz="2400" b="1" dirty="0" smtClean="0">
                <a:latin typeface="Times New Roman" pitchFamily="18" charset="0"/>
                <a:cs typeface="Times New Roman" pitchFamily="18" charset="0"/>
              </a:rPr>
              <a:t>:</a:t>
            </a:r>
          </a:p>
          <a:p>
            <a:endParaRPr lang="es-ES" sz="2400" b="1" dirty="0" smtClean="0">
              <a:latin typeface="Times New Roman" pitchFamily="18" charset="0"/>
              <a:cs typeface="Times New Roman" pitchFamily="18" charset="0"/>
            </a:endParaRPr>
          </a:p>
          <a:p>
            <a:r>
              <a:rPr lang="es-ES" sz="2400" dirty="0" smtClean="0">
                <a:latin typeface="Times New Roman" pitchFamily="18" charset="0"/>
                <a:cs typeface="Times New Roman" pitchFamily="18" charset="0"/>
              </a:rPr>
              <a:t>-Para los docentes que tienen horas en el Nivel Primario, el adicional Material Didáctico Provincial se calcula así:</a:t>
            </a:r>
          </a:p>
          <a:p>
            <a:endParaRPr lang="es-ES" sz="2400" dirty="0" smtClean="0">
              <a:latin typeface="Times New Roman" pitchFamily="18" charset="0"/>
              <a:cs typeface="Times New Roman" pitchFamily="18" charset="0"/>
            </a:endParaRPr>
          </a:p>
          <a:p>
            <a:r>
              <a:rPr lang="es-ES" sz="2400" b="1" dirty="0" smtClean="0">
                <a:latin typeface="Times New Roman" pitchFamily="18" charset="0"/>
                <a:cs typeface="Times New Roman" pitchFamily="18" charset="0"/>
              </a:rPr>
              <a:t>($13650,77:1112) x 3,09 x Cantidad de horas del recibo</a:t>
            </a:r>
          </a:p>
          <a:p>
            <a:endParaRPr lang="es-ES" sz="2400" dirty="0" smtClean="0">
              <a:latin typeface="Times New Roman" pitchFamily="18" charset="0"/>
              <a:cs typeface="Times New Roman" pitchFamily="18" charset="0"/>
            </a:endParaRPr>
          </a:p>
          <a:p>
            <a:r>
              <a:rPr lang="es-ES" sz="2400" dirty="0" smtClean="0">
                <a:latin typeface="Times New Roman" pitchFamily="18" charset="0"/>
                <a:cs typeface="Times New Roman" pitchFamily="18" charset="0"/>
              </a:rPr>
              <a:t>-Para los docentes que tienen horas en el Nivel Secundario, el adicional Material Didáctico Provincial se calcula así:</a:t>
            </a:r>
          </a:p>
          <a:p>
            <a:endParaRPr lang="es-ES" sz="2400" dirty="0" smtClean="0">
              <a:latin typeface="Times New Roman" pitchFamily="18" charset="0"/>
              <a:cs typeface="Times New Roman" pitchFamily="18" charset="0"/>
            </a:endParaRPr>
          </a:p>
          <a:p>
            <a:r>
              <a:rPr lang="es-ES" sz="2400" b="1" dirty="0" smtClean="0">
                <a:latin typeface="Times New Roman" pitchFamily="18" charset="0"/>
                <a:cs typeface="Times New Roman" pitchFamily="18" charset="0"/>
              </a:rPr>
              <a:t>($13650,77:1112) x 3,71 x Cantidad de horas del recibo</a:t>
            </a:r>
          </a:p>
          <a:p>
            <a:endParaRPr lang="es-AR" sz="2400" dirty="0">
              <a:latin typeface="Times New Roman" pitchFamily="18" charset="0"/>
              <a:cs typeface="Times New Roman" pitchFamily="18" charset="0"/>
            </a:endParaRPr>
          </a:p>
        </p:txBody>
      </p:sp>
      <p:sp>
        <p:nvSpPr>
          <p:cNvPr id="3" name="2 Flecha doblada hacia arriba"/>
          <p:cNvSpPr/>
          <p:nvPr/>
        </p:nvSpPr>
        <p:spPr>
          <a:xfrm rot="5400000">
            <a:off x="3246614" y="4928979"/>
            <a:ext cx="432048" cy="28803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4" name="3 CuadroTexto"/>
          <p:cNvSpPr txBox="1"/>
          <p:nvPr/>
        </p:nvSpPr>
        <p:spPr>
          <a:xfrm>
            <a:off x="3635896" y="4856971"/>
            <a:ext cx="3384376" cy="646331"/>
          </a:xfrm>
          <a:prstGeom prst="rect">
            <a:avLst/>
          </a:prstGeom>
          <a:noFill/>
          <a:ln>
            <a:solidFill>
              <a:schemeClr val="accent1"/>
            </a:solidFill>
          </a:ln>
        </p:spPr>
        <p:txBody>
          <a:bodyPr wrap="square" rtlCol="0">
            <a:spAutoFit/>
          </a:bodyPr>
          <a:lstStyle/>
          <a:p>
            <a:r>
              <a:rPr lang="es-ES" dirty="0" smtClean="0"/>
              <a:t>Puntos índices del adicional para el Nivel Medio</a:t>
            </a:r>
            <a:endParaRPr lang="es-AR" dirty="0"/>
          </a:p>
        </p:txBody>
      </p:sp>
      <p:sp>
        <p:nvSpPr>
          <p:cNvPr id="6" name="5 Flecha doblada hacia arriba"/>
          <p:cNvSpPr/>
          <p:nvPr/>
        </p:nvSpPr>
        <p:spPr>
          <a:xfrm rot="5400000">
            <a:off x="1517449" y="5192720"/>
            <a:ext cx="1024267" cy="40069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7" name="6 CuadroTexto"/>
          <p:cNvSpPr txBox="1"/>
          <p:nvPr/>
        </p:nvSpPr>
        <p:spPr>
          <a:xfrm>
            <a:off x="2434116" y="5620599"/>
            <a:ext cx="2808312" cy="369332"/>
          </a:xfrm>
          <a:prstGeom prst="rect">
            <a:avLst/>
          </a:prstGeom>
          <a:noFill/>
          <a:ln>
            <a:solidFill>
              <a:schemeClr val="accent1"/>
            </a:solidFill>
          </a:ln>
        </p:spPr>
        <p:txBody>
          <a:bodyPr wrap="square" rtlCol="0">
            <a:spAutoFit/>
          </a:bodyPr>
          <a:lstStyle/>
          <a:p>
            <a:r>
              <a:rPr lang="es-ES" dirty="0" smtClean="0"/>
              <a:t>Valor del punto índice</a:t>
            </a:r>
            <a:endParaRPr lang="es-AR" dirty="0"/>
          </a:p>
        </p:txBody>
      </p:sp>
    </p:spTree>
    <p:extLst>
      <p:ext uri="{BB962C8B-B14F-4D97-AF65-F5344CB8AC3E}">
        <p14:creationId xmlns:p14="http://schemas.microsoft.com/office/powerpoint/2010/main" val="21770063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836712"/>
            <a:ext cx="7992888" cy="5632311"/>
          </a:xfrm>
          <a:prstGeom prst="rect">
            <a:avLst/>
          </a:prstGeom>
          <a:noFill/>
        </p:spPr>
        <p:txBody>
          <a:bodyPr wrap="square" rtlCol="0">
            <a:spAutoFit/>
          </a:bodyPr>
          <a:lstStyle/>
          <a:p>
            <a:r>
              <a:rPr lang="es-ES" sz="2400" b="1" u="sng" dirty="0" smtClean="0">
                <a:latin typeface="Times New Roman" pitchFamily="18" charset="0"/>
                <a:cs typeface="Times New Roman" pitchFamily="18" charset="0"/>
              </a:rPr>
              <a:t>Código 776</a:t>
            </a:r>
            <a:r>
              <a:rPr lang="es-ES" sz="2400" b="1" dirty="0" smtClean="0">
                <a:latin typeface="Times New Roman" pitchFamily="18" charset="0"/>
                <a:cs typeface="Times New Roman" pitchFamily="18" charset="0"/>
              </a:rPr>
              <a:t>: BONIFICACIÓN  ANTIGÜEDAD MATERIAL DIDÁCTICO PROVINCIAL</a:t>
            </a:r>
          </a:p>
          <a:p>
            <a:r>
              <a:rPr lang="es-ES" sz="2400" dirty="0" smtClean="0">
                <a:latin typeface="Times New Roman" pitchFamily="18" charset="0"/>
                <a:cs typeface="Times New Roman" pitchFamily="18" charset="0"/>
              </a:rPr>
              <a:t>Este código se calcula multiplicando el monto del código 775 por el porcentaje de antigüedad que posea el docente.</a:t>
            </a:r>
          </a:p>
          <a:p>
            <a:r>
              <a:rPr lang="es-ES" sz="2400" u="sng" dirty="0" smtClean="0">
                <a:latin typeface="Times New Roman" pitchFamily="18" charset="0"/>
                <a:cs typeface="Times New Roman" pitchFamily="18" charset="0"/>
              </a:rPr>
              <a:t>Por ejemplo</a:t>
            </a:r>
            <a:r>
              <a:rPr lang="es-ES" sz="2400" dirty="0" smtClean="0">
                <a:latin typeface="Times New Roman" pitchFamily="18" charset="0"/>
                <a:cs typeface="Times New Roman" pitchFamily="18" charset="0"/>
              </a:rPr>
              <a:t>:</a:t>
            </a:r>
          </a:p>
          <a:p>
            <a:r>
              <a:rPr lang="es-ES" sz="2400" dirty="0" smtClean="0">
                <a:latin typeface="Times New Roman" pitchFamily="18" charset="0"/>
                <a:cs typeface="Times New Roman" pitchFamily="18" charset="0"/>
              </a:rPr>
              <a:t>-Para un docente que recién se inicia este código no aparecerá en su recibo de sueldo ya que su porcentaje de antigüedad es de 0%.</a:t>
            </a:r>
          </a:p>
          <a:p>
            <a:r>
              <a:rPr lang="es-ES" sz="2400" dirty="0" smtClean="0">
                <a:latin typeface="Times New Roman" pitchFamily="18" charset="0"/>
                <a:cs typeface="Times New Roman" pitchFamily="18" charset="0"/>
              </a:rPr>
              <a:t>-Para un docente con cargo de 5 años de antigüedad, su porcentaje es del 30% por lo que este adicional se calcula así:</a:t>
            </a:r>
          </a:p>
          <a:p>
            <a:r>
              <a:rPr lang="es-ES" sz="2400" b="1" dirty="0" smtClean="0">
                <a:latin typeface="Times New Roman" pitchFamily="18" charset="0"/>
                <a:cs typeface="Times New Roman" pitchFamily="18" charset="0"/>
              </a:rPr>
              <a:t>$682,54 x 30% = $204,76</a:t>
            </a:r>
          </a:p>
          <a:p>
            <a:endParaRPr lang="es-ES" sz="2400" dirty="0">
              <a:latin typeface="Times New Roman" pitchFamily="18" charset="0"/>
              <a:cs typeface="Times New Roman" pitchFamily="18" charset="0"/>
            </a:endParaRPr>
          </a:p>
          <a:p>
            <a:r>
              <a:rPr lang="es-ES" sz="2400" b="1" u="sng" dirty="0" smtClean="0">
                <a:latin typeface="Times New Roman" pitchFamily="18" charset="0"/>
                <a:cs typeface="Times New Roman" pitchFamily="18" charset="0"/>
              </a:rPr>
              <a:t>Nota</a:t>
            </a:r>
            <a:r>
              <a:rPr lang="es-ES" sz="2400" b="1" dirty="0" smtClean="0">
                <a:latin typeface="Times New Roman" pitchFamily="18" charset="0"/>
                <a:cs typeface="Times New Roman" pitchFamily="18" charset="0"/>
              </a:rPr>
              <a:t>: Para conocer los porcentajes de antigüedad correspondientes a los años de antigüedad en la docencia ver el documento </a:t>
            </a:r>
            <a:r>
              <a:rPr lang="es-ES" sz="2400" b="1" i="1" dirty="0" smtClean="0">
                <a:latin typeface="Times New Roman" pitchFamily="18" charset="0"/>
                <a:cs typeface="Times New Roman" pitchFamily="18" charset="0"/>
              </a:rPr>
              <a:t>Porcentajes de Antigüedad</a:t>
            </a:r>
            <a:r>
              <a:rPr lang="es-ES" sz="2400" b="1" dirty="0" smtClean="0">
                <a:latin typeface="Times New Roman" pitchFamily="18" charset="0"/>
                <a:cs typeface="Times New Roman" pitchFamily="18" charset="0"/>
              </a:rPr>
              <a:t>.</a:t>
            </a:r>
            <a:endParaRPr lang="es-AR" sz="2400" b="1" u="sng" dirty="0">
              <a:latin typeface="Times New Roman" pitchFamily="18" charset="0"/>
              <a:cs typeface="Times New Roman" pitchFamily="18" charset="0"/>
            </a:endParaRPr>
          </a:p>
        </p:txBody>
      </p:sp>
    </p:spTree>
    <p:extLst>
      <p:ext uri="{BB962C8B-B14F-4D97-AF65-F5344CB8AC3E}">
        <p14:creationId xmlns:p14="http://schemas.microsoft.com/office/powerpoint/2010/main" val="23583340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908720"/>
            <a:ext cx="7848872" cy="4893647"/>
          </a:xfrm>
          <a:prstGeom prst="rect">
            <a:avLst/>
          </a:prstGeom>
          <a:noFill/>
        </p:spPr>
        <p:txBody>
          <a:bodyPr wrap="square" rtlCol="0">
            <a:spAutoFit/>
          </a:bodyPr>
          <a:lstStyle/>
          <a:p>
            <a:r>
              <a:rPr lang="es-ES" sz="2400" b="1" u="sng" dirty="0" smtClean="0">
                <a:latin typeface="Times New Roman" pitchFamily="18" charset="0"/>
                <a:cs typeface="Times New Roman" pitchFamily="18" charset="0"/>
              </a:rPr>
              <a:t>Código 777</a:t>
            </a:r>
            <a:r>
              <a:rPr lang="es-ES" sz="2400" b="1" dirty="0" smtClean="0">
                <a:latin typeface="Times New Roman" pitchFamily="18" charset="0"/>
                <a:cs typeface="Times New Roman" pitchFamily="18" charset="0"/>
              </a:rPr>
              <a:t>: BONIFICACIÓN ZONA MATERIAL DIDÁCTICO PROVINCIAL</a:t>
            </a:r>
          </a:p>
          <a:p>
            <a:r>
              <a:rPr lang="es-ES" sz="2400" dirty="0" smtClean="0">
                <a:latin typeface="Times New Roman" pitchFamily="18" charset="0"/>
                <a:cs typeface="Times New Roman" pitchFamily="18" charset="0"/>
              </a:rPr>
              <a:t>Este adicional lo perciben solamente aquellos docentes que cobran un porcentaje por zona (ya sea 20%, 50%, 80% o 100%).</a:t>
            </a:r>
          </a:p>
          <a:p>
            <a:r>
              <a:rPr lang="es-ES" sz="2400" dirty="0" smtClean="0">
                <a:latin typeface="Times New Roman" pitchFamily="18" charset="0"/>
                <a:cs typeface="Times New Roman" pitchFamily="18" charset="0"/>
              </a:rPr>
              <a:t>Para calcularlo se multiplica el monto correspondiente al código 775 por el porcentaje de antigüedad que el docente posea.</a:t>
            </a:r>
          </a:p>
          <a:p>
            <a:endParaRPr lang="es-ES" sz="2400" dirty="0" smtClean="0">
              <a:latin typeface="Times New Roman" pitchFamily="18" charset="0"/>
              <a:cs typeface="Times New Roman" pitchFamily="18" charset="0"/>
            </a:endParaRPr>
          </a:p>
          <a:p>
            <a:r>
              <a:rPr lang="es-ES" sz="2400" u="sng" dirty="0" smtClean="0">
                <a:latin typeface="Times New Roman" pitchFamily="18" charset="0"/>
                <a:cs typeface="Times New Roman" pitchFamily="18" charset="0"/>
              </a:rPr>
              <a:t>Por ejemplo</a:t>
            </a:r>
            <a:r>
              <a:rPr lang="es-ES" sz="2400" dirty="0" smtClean="0">
                <a:latin typeface="Times New Roman" pitchFamily="18" charset="0"/>
                <a:cs typeface="Times New Roman" pitchFamily="18" charset="0"/>
              </a:rPr>
              <a:t>:</a:t>
            </a:r>
          </a:p>
          <a:p>
            <a:r>
              <a:rPr lang="es-ES" sz="2400" dirty="0" smtClean="0">
                <a:latin typeface="Times New Roman" pitchFamily="18" charset="0"/>
                <a:cs typeface="Times New Roman" pitchFamily="18" charset="0"/>
              </a:rPr>
              <a:t>Si un docente con cargo tiene una zona del 20%, el código 777 se calcula así:</a:t>
            </a:r>
          </a:p>
          <a:p>
            <a:r>
              <a:rPr lang="es-ES" sz="2400" b="1" dirty="0" smtClean="0">
                <a:latin typeface="Times New Roman" pitchFamily="18" charset="0"/>
                <a:cs typeface="Times New Roman" pitchFamily="18" charset="0"/>
              </a:rPr>
              <a:t>$682,54 x 20% = $136,51</a:t>
            </a:r>
            <a:endParaRPr lang="es-AR"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31103650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720349" y="1196752"/>
            <a:ext cx="7560840" cy="4524315"/>
          </a:xfrm>
          <a:prstGeom prst="rect">
            <a:avLst/>
          </a:prstGeom>
          <a:noFill/>
        </p:spPr>
        <p:txBody>
          <a:bodyPr wrap="square" rtlCol="0">
            <a:spAutoFit/>
          </a:bodyPr>
          <a:lstStyle/>
          <a:p>
            <a:r>
              <a:rPr lang="es-ES" sz="2400" dirty="0" smtClean="0">
                <a:latin typeface="Times New Roman" pitchFamily="18" charset="0"/>
                <a:cs typeface="Times New Roman" pitchFamily="18" charset="0"/>
              </a:rPr>
              <a:t>En este documento nos proponemos realizar un análisis detallado de cada ítem que compone el recibo de sueldo de cada docente misionero.</a:t>
            </a:r>
          </a:p>
          <a:p>
            <a:endParaRPr lang="es-ES" sz="2400" dirty="0">
              <a:latin typeface="Times New Roman" pitchFamily="18" charset="0"/>
              <a:cs typeface="Times New Roman" pitchFamily="18" charset="0"/>
            </a:endParaRPr>
          </a:p>
          <a:p>
            <a:endParaRPr lang="es-ES" sz="2400" dirty="0" smtClean="0">
              <a:latin typeface="Times New Roman" pitchFamily="18" charset="0"/>
              <a:cs typeface="Times New Roman" pitchFamily="18" charset="0"/>
            </a:endParaRPr>
          </a:p>
          <a:p>
            <a:r>
              <a:rPr lang="es-ES" sz="2400" dirty="0" smtClean="0">
                <a:latin typeface="Times New Roman" pitchFamily="18" charset="0"/>
                <a:cs typeface="Times New Roman" pitchFamily="18" charset="0"/>
              </a:rPr>
              <a:t>El objetivo no es tomar un recibo de sueldo en particular y explicarlo, sino realizar una explicación general de los ítems que podemos encontrar en nuestros recibos y que después  cada uno de nosotros, con el recibo de sueldo en mano, podamos entender cómo está conformado nuestro sueldo.</a:t>
            </a:r>
          </a:p>
          <a:p>
            <a:endParaRPr lang="es-ES" sz="2400" dirty="0">
              <a:latin typeface="Times New Roman" pitchFamily="18" charset="0"/>
              <a:cs typeface="Times New Roman" pitchFamily="18" charset="0"/>
            </a:endParaRPr>
          </a:p>
          <a:p>
            <a:pPr algn="ctr"/>
            <a:r>
              <a:rPr lang="es-ES" sz="2400" dirty="0" smtClean="0">
                <a:latin typeface="Times New Roman" pitchFamily="18" charset="0"/>
                <a:cs typeface="Times New Roman" pitchFamily="18" charset="0"/>
              </a:rPr>
              <a:t>¡COMENCEMOS!</a:t>
            </a:r>
            <a:endParaRPr lang="es-AR" sz="2400" dirty="0">
              <a:latin typeface="Times New Roman" pitchFamily="18" charset="0"/>
              <a:cs typeface="Times New Roman" pitchFamily="18" charset="0"/>
            </a:endParaRPr>
          </a:p>
        </p:txBody>
      </p:sp>
    </p:spTree>
    <p:extLst>
      <p:ext uri="{BB962C8B-B14F-4D97-AF65-F5344CB8AC3E}">
        <p14:creationId xmlns:p14="http://schemas.microsoft.com/office/powerpoint/2010/main" val="2335202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91161" y="773996"/>
            <a:ext cx="7848872" cy="4893647"/>
          </a:xfrm>
          <a:prstGeom prst="rect">
            <a:avLst/>
          </a:prstGeom>
          <a:noFill/>
        </p:spPr>
        <p:txBody>
          <a:bodyPr wrap="square" rtlCol="0">
            <a:spAutoFit/>
          </a:bodyPr>
          <a:lstStyle/>
          <a:p>
            <a:r>
              <a:rPr lang="es-ES" sz="2400" b="1" u="sng" dirty="0" smtClean="0">
                <a:latin typeface="Times New Roman" pitchFamily="18" charset="0"/>
                <a:cs typeface="Times New Roman" pitchFamily="18" charset="0"/>
              </a:rPr>
              <a:t>Código 779</a:t>
            </a:r>
            <a:r>
              <a:rPr lang="es-ES" sz="2400" b="1" dirty="0" smtClean="0">
                <a:latin typeface="Times New Roman" pitchFamily="18" charset="0"/>
                <a:cs typeface="Times New Roman" pitchFamily="18" charset="0"/>
              </a:rPr>
              <a:t>: ADICIONAL PRIMER CARGO</a:t>
            </a:r>
          </a:p>
          <a:p>
            <a:r>
              <a:rPr lang="es-ES" sz="2400" dirty="0" smtClean="0">
                <a:latin typeface="Times New Roman" pitchFamily="18" charset="0"/>
                <a:cs typeface="Times New Roman" pitchFamily="18" charset="0"/>
              </a:rPr>
              <a:t>Este adicional remunerativo y bonificable a antigüedad y zona corresponde al 15% del básico del cargo testigo Maestro de Grado.</a:t>
            </a:r>
          </a:p>
          <a:p>
            <a:r>
              <a:rPr lang="es-ES" sz="2400" dirty="0" smtClean="0">
                <a:latin typeface="Times New Roman" pitchFamily="18" charset="0"/>
                <a:cs typeface="Times New Roman" pitchFamily="18" charset="0"/>
              </a:rPr>
              <a:t>Para los docentes con un cargo se calcula así:</a:t>
            </a:r>
          </a:p>
          <a:p>
            <a:r>
              <a:rPr lang="es-ES" sz="2400" dirty="0">
                <a:latin typeface="Times New Roman" pitchFamily="18" charset="0"/>
                <a:cs typeface="Times New Roman" pitchFamily="18" charset="0"/>
              </a:rPr>
              <a:t>$</a:t>
            </a:r>
            <a:r>
              <a:rPr lang="es-ES" sz="2400" dirty="0" smtClean="0">
                <a:latin typeface="Times New Roman" pitchFamily="18" charset="0"/>
                <a:cs typeface="Times New Roman" pitchFamily="18" charset="0"/>
              </a:rPr>
              <a:t>13650,77 x 15% = $2047,62</a:t>
            </a:r>
          </a:p>
          <a:p>
            <a:r>
              <a:rPr lang="es-ES" sz="2400" dirty="0" smtClean="0">
                <a:latin typeface="Times New Roman" pitchFamily="18" charset="0"/>
                <a:cs typeface="Times New Roman" pitchFamily="18" charset="0"/>
              </a:rPr>
              <a:t>Para los docentes que perciben su sueldo en horas, en cada recibo aparece este adicional con un monto que es proporcional a las horas trabajadas. Por ejemplo:</a:t>
            </a:r>
          </a:p>
          <a:p>
            <a:r>
              <a:rPr lang="es-ES" sz="2400" dirty="0" smtClean="0">
                <a:latin typeface="Times New Roman" pitchFamily="18" charset="0"/>
                <a:cs typeface="Times New Roman" pitchFamily="18" charset="0"/>
              </a:rPr>
              <a:t>-Si un profesor de Nivel Medio tiene 30 horas y, en un recibo cobra por 10 horas, el adicional primer cargo se calcula así:</a:t>
            </a:r>
          </a:p>
          <a:p>
            <a:r>
              <a:rPr lang="es-ES" sz="2400" dirty="0" smtClean="0">
                <a:latin typeface="Times New Roman" pitchFamily="18" charset="0"/>
                <a:cs typeface="Times New Roman" pitchFamily="18" charset="0"/>
              </a:rPr>
              <a:t>($13650,77 x 15% x 10): 30 = $682,54 </a:t>
            </a:r>
          </a:p>
          <a:p>
            <a:endParaRPr lang="es-AR" sz="2400" dirty="0">
              <a:latin typeface="Times New Roman" pitchFamily="18" charset="0"/>
              <a:cs typeface="Times New Roman" pitchFamily="18" charset="0"/>
            </a:endParaRPr>
          </a:p>
        </p:txBody>
      </p:sp>
      <p:sp>
        <p:nvSpPr>
          <p:cNvPr id="3" name="2 Flecha doblada hacia arriba"/>
          <p:cNvSpPr/>
          <p:nvPr/>
        </p:nvSpPr>
        <p:spPr>
          <a:xfrm rot="5400000">
            <a:off x="3923928" y="5229200"/>
            <a:ext cx="360040" cy="28803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 name="5 CuadroTexto"/>
          <p:cNvSpPr txBox="1"/>
          <p:nvPr/>
        </p:nvSpPr>
        <p:spPr>
          <a:xfrm>
            <a:off x="4355976" y="5373216"/>
            <a:ext cx="2160240" cy="369332"/>
          </a:xfrm>
          <a:prstGeom prst="rect">
            <a:avLst/>
          </a:prstGeom>
          <a:noFill/>
          <a:ln>
            <a:solidFill>
              <a:schemeClr val="accent1"/>
            </a:solidFill>
          </a:ln>
        </p:spPr>
        <p:txBody>
          <a:bodyPr wrap="square" rtlCol="0">
            <a:spAutoFit/>
          </a:bodyPr>
          <a:lstStyle/>
          <a:p>
            <a:r>
              <a:rPr lang="es-ES" dirty="0" smtClean="0"/>
              <a:t>Total de horas</a:t>
            </a:r>
            <a:endParaRPr lang="es-AR" dirty="0"/>
          </a:p>
        </p:txBody>
      </p:sp>
      <p:sp>
        <p:nvSpPr>
          <p:cNvPr id="7" name="6 Flecha doblada hacia arriba"/>
          <p:cNvSpPr/>
          <p:nvPr/>
        </p:nvSpPr>
        <p:spPr>
          <a:xfrm rot="5400000">
            <a:off x="3135493" y="5507533"/>
            <a:ext cx="946217" cy="36933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8" name="7 CuadroTexto"/>
          <p:cNvSpPr txBox="1"/>
          <p:nvPr/>
        </p:nvSpPr>
        <p:spPr>
          <a:xfrm>
            <a:off x="3959932" y="5877272"/>
            <a:ext cx="2124236" cy="369332"/>
          </a:xfrm>
          <a:prstGeom prst="rect">
            <a:avLst/>
          </a:prstGeom>
          <a:noFill/>
          <a:ln>
            <a:solidFill>
              <a:schemeClr val="accent1"/>
            </a:solidFill>
          </a:ln>
        </p:spPr>
        <p:txBody>
          <a:bodyPr wrap="square" rtlCol="0">
            <a:spAutoFit/>
          </a:bodyPr>
          <a:lstStyle/>
          <a:p>
            <a:r>
              <a:rPr lang="es-ES" dirty="0" smtClean="0"/>
              <a:t>Horas del recibo</a:t>
            </a:r>
            <a:endParaRPr lang="es-AR" dirty="0"/>
          </a:p>
        </p:txBody>
      </p:sp>
    </p:spTree>
    <p:extLst>
      <p:ext uri="{BB962C8B-B14F-4D97-AF65-F5344CB8AC3E}">
        <p14:creationId xmlns:p14="http://schemas.microsoft.com/office/powerpoint/2010/main" val="9582140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836712"/>
            <a:ext cx="7848872" cy="4524315"/>
          </a:xfrm>
          <a:prstGeom prst="rect">
            <a:avLst/>
          </a:prstGeom>
          <a:noFill/>
        </p:spPr>
        <p:txBody>
          <a:bodyPr wrap="square" rtlCol="0">
            <a:spAutoFit/>
          </a:bodyPr>
          <a:lstStyle/>
          <a:p>
            <a:r>
              <a:rPr lang="es-ES" sz="2400" dirty="0" smtClean="0">
                <a:latin typeface="Times New Roman" pitchFamily="18" charset="0"/>
                <a:cs typeface="Times New Roman" pitchFamily="18" charset="0"/>
              </a:rPr>
              <a:t>-Si un Profesor de nivel Medio tiene menos de 15 horas cátedras, el adicional Primer cargo se calcula multiplicando el 15% del básico del cargo testigo Maestro de Grado por la cantidad de horas que posea y dividiendo este número por 15 horas.</a:t>
            </a:r>
          </a:p>
          <a:p>
            <a:r>
              <a:rPr lang="es-ES" sz="2400" dirty="0" smtClean="0">
                <a:latin typeface="Times New Roman" pitchFamily="18" charset="0"/>
                <a:cs typeface="Times New Roman" pitchFamily="18" charset="0"/>
              </a:rPr>
              <a:t>Es decir:</a:t>
            </a:r>
          </a:p>
          <a:p>
            <a:r>
              <a:rPr lang="es-ES" sz="2400" b="1" dirty="0" smtClean="0">
                <a:latin typeface="Times New Roman" pitchFamily="18" charset="0"/>
                <a:cs typeface="Times New Roman" pitchFamily="18" charset="0"/>
              </a:rPr>
              <a:t>($13650,77 x 15% x cantidad de horas): 15</a:t>
            </a:r>
          </a:p>
          <a:p>
            <a:endParaRPr lang="es-ES" sz="2400" dirty="0" smtClean="0">
              <a:latin typeface="Times New Roman" pitchFamily="18" charset="0"/>
              <a:cs typeface="Times New Roman" pitchFamily="18" charset="0"/>
            </a:endParaRPr>
          </a:p>
          <a:p>
            <a:r>
              <a:rPr lang="es-ES" sz="2400" dirty="0" smtClean="0">
                <a:latin typeface="Times New Roman" pitchFamily="18" charset="0"/>
                <a:cs typeface="Times New Roman" pitchFamily="18" charset="0"/>
              </a:rPr>
              <a:t>Por lo tanto, si el Profesor en cuestión tiene sólo 4 horas, por ejemplo, su Adicional Primer Cargo será de:</a:t>
            </a:r>
          </a:p>
          <a:p>
            <a:endParaRPr lang="es-ES" sz="2400" dirty="0" smtClean="0">
              <a:latin typeface="Times New Roman" pitchFamily="18" charset="0"/>
              <a:cs typeface="Times New Roman" pitchFamily="18" charset="0"/>
            </a:endParaRPr>
          </a:p>
          <a:p>
            <a:r>
              <a:rPr lang="es-ES" sz="2400" dirty="0" smtClean="0">
                <a:latin typeface="Times New Roman" pitchFamily="18" charset="0"/>
                <a:cs typeface="Times New Roman" pitchFamily="18" charset="0"/>
              </a:rPr>
              <a:t>($13650,77 x 15% x </a:t>
            </a:r>
            <a:r>
              <a:rPr lang="es-ES" sz="2400" b="1" dirty="0" smtClean="0">
                <a:latin typeface="Times New Roman" pitchFamily="18" charset="0"/>
                <a:cs typeface="Times New Roman" pitchFamily="18" charset="0"/>
              </a:rPr>
              <a:t>4</a:t>
            </a:r>
            <a:r>
              <a:rPr lang="es-ES" sz="2400" dirty="0" smtClean="0">
                <a:latin typeface="Times New Roman" pitchFamily="18" charset="0"/>
                <a:cs typeface="Times New Roman" pitchFamily="18" charset="0"/>
              </a:rPr>
              <a:t>):15 = $546,03</a:t>
            </a:r>
            <a:endParaRPr lang="es-AR" sz="2400" dirty="0">
              <a:latin typeface="Times New Roman" pitchFamily="18" charset="0"/>
              <a:cs typeface="Times New Roman" pitchFamily="18" charset="0"/>
            </a:endParaRPr>
          </a:p>
        </p:txBody>
      </p:sp>
    </p:spTree>
    <p:extLst>
      <p:ext uri="{BB962C8B-B14F-4D97-AF65-F5344CB8AC3E}">
        <p14:creationId xmlns:p14="http://schemas.microsoft.com/office/powerpoint/2010/main" val="26200635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620688"/>
            <a:ext cx="8064895" cy="5632311"/>
          </a:xfrm>
          <a:prstGeom prst="rect">
            <a:avLst/>
          </a:prstGeom>
          <a:noFill/>
        </p:spPr>
        <p:txBody>
          <a:bodyPr wrap="square" rtlCol="0">
            <a:spAutoFit/>
          </a:bodyPr>
          <a:lstStyle/>
          <a:p>
            <a:r>
              <a:rPr lang="es-ES" sz="2400" dirty="0" smtClean="0">
                <a:latin typeface="Times New Roman" pitchFamily="18" charset="0"/>
                <a:cs typeface="Times New Roman" pitchFamily="18" charset="0"/>
              </a:rPr>
              <a:t>Para los docentes que tienen doble cargo, el Adicional Primer Cargo se reparte entre esos dos cargos de manera que siempre se obtenga como máximo el monto $2047,62 (15% del básico del Maestro de Grado).</a:t>
            </a:r>
          </a:p>
          <a:p>
            <a:r>
              <a:rPr lang="es-ES" sz="2400" u="sng" dirty="0" smtClean="0">
                <a:latin typeface="Times New Roman" pitchFamily="18" charset="0"/>
                <a:cs typeface="Times New Roman" pitchFamily="18" charset="0"/>
              </a:rPr>
              <a:t>Por ejemplo</a:t>
            </a:r>
            <a:r>
              <a:rPr lang="es-ES" sz="2400" dirty="0" smtClean="0">
                <a:latin typeface="Times New Roman" pitchFamily="18" charset="0"/>
                <a:cs typeface="Times New Roman" pitchFamily="18" charset="0"/>
              </a:rPr>
              <a:t>: </a:t>
            </a:r>
          </a:p>
          <a:p>
            <a:r>
              <a:rPr lang="es-ES" sz="2400" dirty="0" smtClean="0">
                <a:latin typeface="Times New Roman" pitchFamily="18" charset="0"/>
                <a:cs typeface="Times New Roman" pitchFamily="18" charset="0"/>
              </a:rPr>
              <a:t>-Si un docente tiene dos cargos de Maestro de Grado (cargos con igual cantidad de puntos índices), el monto total del adicional Primer Cargo se divide por dos y de esta manera aparece en cada recibo la suma de $1023,81.</a:t>
            </a:r>
          </a:p>
          <a:p>
            <a:endParaRPr lang="es-ES" sz="2400" dirty="0" smtClean="0">
              <a:latin typeface="Times New Roman" pitchFamily="18" charset="0"/>
              <a:cs typeface="Times New Roman" pitchFamily="18" charset="0"/>
            </a:endParaRPr>
          </a:p>
          <a:p>
            <a:r>
              <a:rPr lang="es-ES" sz="2400" dirty="0" smtClean="0">
                <a:latin typeface="Times New Roman" pitchFamily="18" charset="0"/>
                <a:cs typeface="Times New Roman" pitchFamily="18" charset="0"/>
              </a:rPr>
              <a:t>-Si el docente tiene dos cargos de distintos puntos índices (Maestro y Director, Preceptor y Secretario, etc.), el Adicional Primer Cargo se calcula de manera proporcional a los puntos índices de cada cargo, usando la fórmula:</a:t>
            </a:r>
          </a:p>
          <a:p>
            <a:r>
              <a:rPr lang="es-ES" sz="2400" b="1" dirty="0" smtClean="0">
                <a:latin typeface="Times New Roman" pitchFamily="18" charset="0"/>
                <a:cs typeface="Times New Roman" pitchFamily="18" charset="0"/>
              </a:rPr>
              <a:t>($13650,77 x 15%):(1+ptos </a:t>
            </a:r>
            <a:r>
              <a:rPr lang="es-ES" sz="2400" b="1" dirty="0" err="1" smtClean="0">
                <a:latin typeface="Times New Roman" pitchFamily="18" charset="0"/>
                <a:cs typeface="Times New Roman" pitchFamily="18" charset="0"/>
              </a:rPr>
              <a:t>índ</a:t>
            </a:r>
            <a:r>
              <a:rPr lang="es-ES" sz="2400" b="1" dirty="0" smtClean="0">
                <a:latin typeface="Times New Roman" pitchFamily="18" charset="0"/>
                <a:cs typeface="Times New Roman" pitchFamily="18" charset="0"/>
              </a:rPr>
              <a:t> cargo1: </a:t>
            </a:r>
            <a:r>
              <a:rPr lang="es-ES" sz="2400" b="1" dirty="0" err="1" smtClean="0">
                <a:latin typeface="Times New Roman" pitchFamily="18" charset="0"/>
                <a:cs typeface="Times New Roman" pitchFamily="18" charset="0"/>
              </a:rPr>
              <a:t>ptos</a:t>
            </a:r>
            <a:r>
              <a:rPr lang="es-ES" sz="2400" b="1" dirty="0" smtClean="0">
                <a:latin typeface="Times New Roman" pitchFamily="18" charset="0"/>
                <a:cs typeface="Times New Roman" pitchFamily="18" charset="0"/>
              </a:rPr>
              <a:t> </a:t>
            </a:r>
            <a:r>
              <a:rPr lang="es-ES" sz="2400" b="1" dirty="0" err="1" smtClean="0">
                <a:latin typeface="Times New Roman" pitchFamily="18" charset="0"/>
                <a:cs typeface="Times New Roman" pitchFamily="18" charset="0"/>
              </a:rPr>
              <a:t>índ</a:t>
            </a:r>
            <a:r>
              <a:rPr lang="es-ES" sz="2400" b="1" dirty="0" smtClean="0">
                <a:latin typeface="Times New Roman" pitchFamily="18" charset="0"/>
                <a:cs typeface="Times New Roman" pitchFamily="18" charset="0"/>
              </a:rPr>
              <a:t> cargo2)</a:t>
            </a:r>
            <a:endParaRPr lang="es-AR"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9801705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620688"/>
            <a:ext cx="7992888" cy="6370975"/>
          </a:xfrm>
          <a:prstGeom prst="rect">
            <a:avLst/>
          </a:prstGeom>
          <a:noFill/>
        </p:spPr>
        <p:txBody>
          <a:bodyPr wrap="square" rtlCol="0">
            <a:spAutoFit/>
          </a:bodyPr>
          <a:lstStyle/>
          <a:p>
            <a:r>
              <a:rPr lang="es-ES" sz="2400" b="1" u="sng" dirty="0" smtClean="0">
                <a:latin typeface="Times New Roman" pitchFamily="18" charset="0"/>
                <a:cs typeface="Times New Roman" pitchFamily="18" charset="0"/>
              </a:rPr>
              <a:t>Código 829</a:t>
            </a:r>
            <a:r>
              <a:rPr lang="es-ES" sz="2400" b="1" dirty="0" smtClean="0">
                <a:latin typeface="Times New Roman" pitchFamily="18" charset="0"/>
                <a:cs typeface="Times New Roman" pitchFamily="18" charset="0"/>
              </a:rPr>
              <a:t>: REGULADOR SALARIO MÍNIMO PROVINCIAL</a:t>
            </a:r>
          </a:p>
          <a:p>
            <a:r>
              <a:rPr lang="es-ES" sz="2400" dirty="0" smtClean="0">
                <a:latin typeface="Times New Roman" pitchFamily="18" charset="0"/>
                <a:cs typeface="Times New Roman" pitchFamily="18" charset="0"/>
              </a:rPr>
              <a:t>En este adicional REMUNERATIVO a partir de abril 2021,  están incluidas la garantía nacional, que hoy se encuentra en $31000, y el compensador provincial, que permite a los docentes con menos antigüedad alcanzar un salario mínimo de acuerdo a la siguiente escala:</a:t>
            </a:r>
          </a:p>
          <a:p>
            <a:r>
              <a:rPr lang="es-ES" sz="2400" dirty="0" smtClean="0">
                <a:latin typeface="Times New Roman" pitchFamily="18" charset="0"/>
                <a:cs typeface="Times New Roman" pitchFamily="18" charset="0"/>
              </a:rPr>
              <a:t>-Docentes de 0 años de antigüedad: $40.000</a:t>
            </a:r>
          </a:p>
          <a:p>
            <a:r>
              <a:rPr lang="es-ES" sz="2400" dirty="0" smtClean="0">
                <a:latin typeface="Times New Roman" pitchFamily="18" charset="0"/>
                <a:cs typeface="Times New Roman" pitchFamily="18" charset="0"/>
              </a:rPr>
              <a:t>-Docentes de 1 a 5 años de antigüedad: $40.500</a:t>
            </a:r>
          </a:p>
          <a:p>
            <a:r>
              <a:rPr lang="es-ES" sz="2400" dirty="0" smtClean="0">
                <a:latin typeface="Times New Roman" pitchFamily="18" charset="0"/>
                <a:cs typeface="Times New Roman" pitchFamily="18" charset="0"/>
              </a:rPr>
              <a:t>-Docentes de 6 a 10 años de antigüedad: $41.000</a:t>
            </a:r>
          </a:p>
          <a:p>
            <a:r>
              <a:rPr lang="es-ES" sz="2400" dirty="0" smtClean="0">
                <a:latin typeface="Times New Roman" pitchFamily="18" charset="0"/>
                <a:cs typeface="Times New Roman" pitchFamily="18" charset="0"/>
              </a:rPr>
              <a:t>-Docentes con 11 años o más de antigüedad: $41.500</a:t>
            </a:r>
          </a:p>
          <a:p>
            <a:endParaRPr lang="es-ES" sz="2400" dirty="0" smtClean="0">
              <a:latin typeface="Times New Roman" pitchFamily="18" charset="0"/>
              <a:cs typeface="Times New Roman" pitchFamily="18" charset="0"/>
            </a:endParaRPr>
          </a:p>
          <a:p>
            <a:r>
              <a:rPr lang="es-ES" sz="2400" dirty="0" smtClean="0">
                <a:latin typeface="Times New Roman" pitchFamily="18" charset="0"/>
                <a:cs typeface="Times New Roman" pitchFamily="18" charset="0"/>
              </a:rPr>
              <a:t>Por lo tanto, el sueldo a fin de mes (sin considerar los aportes sindicales y el salario familiar) más el aporte nacional (FONID y conectividad), debe llegar como mínimo a estos valores en un cargo o su equivalente en horas cátedra.</a:t>
            </a:r>
          </a:p>
          <a:p>
            <a:endParaRPr lang="es-AR" sz="2400" dirty="0">
              <a:latin typeface="Times New Roman" pitchFamily="18" charset="0"/>
              <a:cs typeface="Times New Roman" pitchFamily="18" charset="0"/>
            </a:endParaRPr>
          </a:p>
        </p:txBody>
      </p:sp>
    </p:spTree>
    <p:extLst>
      <p:ext uri="{BB962C8B-B14F-4D97-AF65-F5344CB8AC3E}">
        <p14:creationId xmlns:p14="http://schemas.microsoft.com/office/powerpoint/2010/main" val="14544675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332655"/>
            <a:ext cx="8136904" cy="6370975"/>
          </a:xfrm>
          <a:prstGeom prst="rect">
            <a:avLst/>
          </a:prstGeom>
          <a:noFill/>
        </p:spPr>
        <p:txBody>
          <a:bodyPr wrap="square" rtlCol="0">
            <a:spAutoFit/>
          </a:bodyPr>
          <a:lstStyle/>
          <a:p>
            <a:r>
              <a:rPr lang="es-ES" sz="2400" b="1" u="sng" dirty="0" smtClean="0">
                <a:latin typeface="Times New Roman" pitchFamily="18" charset="0"/>
                <a:cs typeface="Times New Roman" pitchFamily="18" charset="0"/>
              </a:rPr>
              <a:t>Código 829 para los docentes que cobran por horas</a:t>
            </a:r>
            <a:r>
              <a:rPr lang="es-ES" sz="2400" b="1" dirty="0" smtClean="0">
                <a:latin typeface="Times New Roman" pitchFamily="18" charset="0"/>
                <a:cs typeface="Times New Roman" pitchFamily="18" charset="0"/>
              </a:rPr>
              <a:t>:</a:t>
            </a:r>
          </a:p>
          <a:p>
            <a:r>
              <a:rPr lang="es-ES" sz="2400" dirty="0" smtClean="0">
                <a:latin typeface="Times New Roman" pitchFamily="18" charset="0"/>
                <a:cs typeface="Times New Roman" pitchFamily="18" charset="0"/>
              </a:rPr>
              <a:t>Para los docentes que cobran por hora, el Regulador Salario Mínimo Provincial debe ser tal que permita al docente alcanzar un sueldo mínimo proporcional a las horas que trabaja.  Es decir:</a:t>
            </a:r>
          </a:p>
          <a:p>
            <a:r>
              <a:rPr lang="es-ES" sz="2400" dirty="0" smtClean="0">
                <a:latin typeface="Times New Roman" pitchFamily="18" charset="0"/>
                <a:cs typeface="Times New Roman" pitchFamily="18" charset="0"/>
              </a:rPr>
              <a:t>-Si trabaja en el Nivel Primario, debe tomar el piso que le corresponde según su antigüedad, dividir ese monto por 18 y multiplicar por la cantidad de horas que tenga.</a:t>
            </a:r>
          </a:p>
          <a:p>
            <a:r>
              <a:rPr lang="es-ES" sz="2400" dirty="0" smtClean="0">
                <a:latin typeface="Times New Roman" pitchFamily="18" charset="0"/>
                <a:cs typeface="Times New Roman" pitchFamily="18" charset="0"/>
              </a:rPr>
              <a:t>Por ejemplo, para un profesor que recién se inicia con 4 </a:t>
            </a:r>
            <a:r>
              <a:rPr lang="es-ES" sz="2400" dirty="0" err="1" smtClean="0">
                <a:latin typeface="Times New Roman" pitchFamily="18" charset="0"/>
                <a:cs typeface="Times New Roman" pitchFamily="18" charset="0"/>
              </a:rPr>
              <a:t>hs</a:t>
            </a:r>
            <a:r>
              <a:rPr lang="es-ES" sz="2400" dirty="0" smtClean="0">
                <a:latin typeface="Times New Roman" pitchFamily="18" charset="0"/>
                <a:cs typeface="Times New Roman" pitchFamily="18" charset="0"/>
              </a:rPr>
              <a:t> es:</a:t>
            </a:r>
          </a:p>
          <a:p>
            <a:r>
              <a:rPr lang="es-ES" sz="2400" b="1" dirty="0" smtClean="0">
                <a:latin typeface="Times New Roman" pitchFamily="18" charset="0"/>
                <a:cs typeface="Times New Roman" pitchFamily="18" charset="0"/>
              </a:rPr>
              <a:t>($40000:18) x 4 = $</a:t>
            </a:r>
            <a:r>
              <a:rPr lang="es-ES" sz="2400" b="1" dirty="0" smtClean="0">
                <a:latin typeface="Times New Roman" pitchFamily="18" charset="0"/>
                <a:cs typeface="Times New Roman" pitchFamily="18" charset="0"/>
              </a:rPr>
              <a:t>8.888,89</a:t>
            </a:r>
            <a:endParaRPr lang="es-ES" sz="2400" dirty="0" smtClean="0">
              <a:latin typeface="Times New Roman" pitchFamily="18" charset="0"/>
              <a:cs typeface="Times New Roman" pitchFamily="18" charset="0"/>
            </a:endParaRPr>
          </a:p>
          <a:p>
            <a:r>
              <a:rPr lang="es-ES" sz="2400" dirty="0" smtClean="0">
                <a:latin typeface="Times New Roman" pitchFamily="18" charset="0"/>
                <a:cs typeface="Times New Roman" pitchFamily="18" charset="0"/>
              </a:rPr>
              <a:t>-Si trabaja en el Nivel Medio, debe tomar el piso que le corresponde según su antigüedad, dividir por 15 y multiplicar por la cantidad de horas que tenga.</a:t>
            </a:r>
          </a:p>
          <a:p>
            <a:r>
              <a:rPr lang="es-ES" sz="2400" dirty="0" smtClean="0">
                <a:latin typeface="Times New Roman" pitchFamily="18" charset="0"/>
                <a:cs typeface="Times New Roman" pitchFamily="18" charset="0"/>
              </a:rPr>
              <a:t>Por ejemplo, para un profesor con 5 años de antigüedad y 4 horas le corresponde cobrar por lo menos:</a:t>
            </a:r>
          </a:p>
          <a:p>
            <a:r>
              <a:rPr lang="es-ES" sz="2400" b="1" dirty="0" smtClean="0">
                <a:latin typeface="Times New Roman" pitchFamily="18" charset="0"/>
                <a:cs typeface="Times New Roman" pitchFamily="18" charset="0"/>
              </a:rPr>
              <a:t>($40500:15) x 4 = $</a:t>
            </a:r>
            <a:r>
              <a:rPr lang="es-ES" sz="2400" b="1" dirty="0" smtClean="0">
                <a:latin typeface="Times New Roman" pitchFamily="18" charset="0"/>
                <a:cs typeface="Times New Roman" pitchFamily="18" charset="0"/>
              </a:rPr>
              <a:t>10.800</a:t>
            </a:r>
          </a:p>
          <a:p>
            <a:r>
              <a:rPr lang="es-ES" sz="2400" dirty="0">
                <a:latin typeface="Times New Roman" pitchFamily="18" charset="0"/>
                <a:cs typeface="Times New Roman" pitchFamily="18" charset="0"/>
              </a:rPr>
              <a:t>-</a:t>
            </a:r>
            <a:r>
              <a:rPr lang="es-ES" sz="2400" dirty="0" smtClean="0">
                <a:latin typeface="Times New Roman" pitchFamily="18" charset="0"/>
                <a:cs typeface="Times New Roman" pitchFamily="18" charset="0"/>
              </a:rPr>
              <a:t>En el Nivel Superior, se divide por 12 y se multiplica por la cantidad de horas trabajadas para sacar la proporción.</a:t>
            </a:r>
            <a:endParaRPr lang="es-AR"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6156952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980728"/>
            <a:ext cx="7848872" cy="5262979"/>
          </a:xfrm>
          <a:prstGeom prst="rect">
            <a:avLst/>
          </a:prstGeom>
          <a:noFill/>
        </p:spPr>
        <p:txBody>
          <a:bodyPr wrap="square" rtlCol="0">
            <a:spAutoFit/>
          </a:bodyPr>
          <a:lstStyle/>
          <a:p>
            <a:r>
              <a:rPr lang="es-ES" sz="2400" b="1" u="sng" dirty="0" smtClean="0">
                <a:latin typeface="Times New Roman" pitchFamily="18" charset="0"/>
                <a:cs typeface="Times New Roman" pitchFamily="18" charset="0"/>
              </a:rPr>
              <a:t>Código 845</a:t>
            </a:r>
            <a:r>
              <a:rPr lang="es-ES" sz="2400" b="1" dirty="0" smtClean="0">
                <a:latin typeface="Times New Roman" pitchFamily="18" charset="0"/>
                <a:cs typeface="Times New Roman" pitchFamily="18" charset="0"/>
              </a:rPr>
              <a:t>: ADICIONAL DTO. 141/15 ESP/ABOR.</a:t>
            </a:r>
          </a:p>
          <a:p>
            <a:r>
              <a:rPr lang="es-ES" sz="2400" dirty="0" smtClean="0">
                <a:latin typeface="Times New Roman" pitchFamily="18" charset="0"/>
                <a:cs typeface="Times New Roman" pitchFamily="18" charset="0"/>
              </a:rPr>
              <a:t>Este adicional remunerativo y bonificable a Presentismo, Antigüedad, Estado Docente y Zona corresponde a:</a:t>
            </a:r>
          </a:p>
          <a:p>
            <a:endParaRPr lang="es-ES" sz="2400" dirty="0" smtClean="0">
              <a:latin typeface="Times New Roman" pitchFamily="18" charset="0"/>
              <a:cs typeface="Times New Roman" pitchFamily="18" charset="0"/>
            </a:endParaRPr>
          </a:p>
          <a:p>
            <a:r>
              <a:rPr lang="es-ES" sz="2400" dirty="0" smtClean="0">
                <a:latin typeface="Times New Roman" pitchFamily="18" charset="0"/>
                <a:cs typeface="Times New Roman" pitchFamily="18" charset="0"/>
              </a:rPr>
              <a:t>-La cantidad de 125 puntos índices para los docentes que tienen cargos. Por lo que en estos casos el monto de este adicional se calcula así:</a:t>
            </a:r>
          </a:p>
          <a:p>
            <a:endParaRPr lang="es-ES" sz="2400" dirty="0" smtClean="0">
              <a:latin typeface="Times New Roman" pitchFamily="18" charset="0"/>
              <a:cs typeface="Times New Roman" pitchFamily="18" charset="0"/>
            </a:endParaRPr>
          </a:p>
          <a:p>
            <a:r>
              <a:rPr lang="es-ES" sz="2400" b="1" dirty="0" smtClean="0">
                <a:latin typeface="Times New Roman" pitchFamily="18" charset="0"/>
                <a:cs typeface="Times New Roman" pitchFamily="18" charset="0"/>
              </a:rPr>
              <a:t>($13650,77 : 1112) x 125 = $1534,48</a:t>
            </a:r>
          </a:p>
          <a:p>
            <a:endParaRPr lang="es-ES" sz="2400" dirty="0" smtClean="0">
              <a:latin typeface="Times New Roman" pitchFamily="18" charset="0"/>
              <a:cs typeface="Times New Roman" pitchFamily="18" charset="0"/>
            </a:endParaRPr>
          </a:p>
          <a:p>
            <a:r>
              <a:rPr lang="es-ES" sz="2400" dirty="0" smtClean="0">
                <a:latin typeface="Times New Roman" pitchFamily="18" charset="0"/>
                <a:cs typeface="Times New Roman" pitchFamily="18" charset="0"/>
              </a:rPr>
              <a:t>-Para los docentes que perciben su sueldo en horas, se abona a razón de 6,94 puntos índices por hora. Es decir:</a:t>
            </a:r>
          </a:p>
          <a:p>
            <a:endParaRPr lang="es-ES" sz="2400" dirty="0" smtClean="0">
              <a:latin typeface="Times New Roman" pitchFamily="18" charset="0"/>
              <a:cs typeface="Times New Roman" pitchFamily="18" charset="0"/>
            </a:endParaRPr>
          </a:p>
          <a:p>
            <a:r>
              <a:rPr lang="es-ES" sz="2400" b="1" dirty="0" smtClean="0">
                <a:latin typeface="Times New Roman" pitchFamily="18" charset="0"/>
                <a:cs typeface="Times New Roman" pitchFamily="18" charset="0"/>
              </a:rPr>
              <a:t>($13650,77:1112) x 6,94 x cantidad de horas </a:t>
            </a:r>
            <a:r>
              <a:rPr lang="es-ES" sz="2400" b="1" dirty="0" err="1" smtClean="0">
                <a:latin typeface="Times New Roman" pitchFamily="18" charset="0"/>
                <a:cs typeface="Times New Roman" pitchFamily="18" charset="0"/>
              </a:rPr>
              <a:t>Esp</a:t>
            </a:r>
            <a:r>
              <a:rPr lang="es-ES" sz="2400" b="1" dirty="0" smtClean="0">
                <a:latin typeface="Times New Roman" pitchFamily="18" charset="0"/>
                <a:cs typeface="Times New Roman" pitchFamily="18" charset="0"/>
              </a:rPr>
              <a:t>/</a:t>
            </a:r>
            <a:r>
              <a:rPr lang="es-ES" sz="2400" b="1" dirty="0" err="1" smtClean="0">
                <a:latin typeface="Times New Roman" pitchFamily="18" charset="0"/>
                <a:cs typeface="Times New Roman" pitchFamily="18" charset="0"/>
              </a:rPr>
              <a:t>Abor</a:t>
            </a:r>
            <a:r>
              <a:rPr lang="es-ES" sz="2400" b="1" dirty="0" smtClean="0">
                <a:latin typeface="Times New Roman" pitchFamily="18" charset="0"/>
                <a:cs typeface="Times New Roman" pitchFamily="18" charset="0"/>
              </a:rPr>
              <a:t>.</a:t>
            </a:r>
            <a:endParaRPr lang="es-AR"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40213086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836712"/>
            <a:ext cx="7920880" cy="4893647"/>
          </a:xfrm>
          <a:prstGeom prst="rect">
            <a:avLst/>
          </a:prstGeom>
          <a:noFill/>
        </p:spPr>
        <p:txBody>
          <a:bodyPr wrap="square" rtlCol="0">
            <a:spAutoFit/>
          </a:bodyPr>
          <a:lstStyle/>
          <a:p>
            <a:r>
              <a:rPr lang="es-ES" sz="2400" b="1" u="sng" dirty="0" smtClean="0">
                <a:latin typeface="Times New Roman" pitchFamily="18" charset="0"/>
                <a:cs typeface="Times New Roman" pitchFamily="18" charset="0"/>
              </a:rPr>
              <a:t>Código 846</a:t>
            </a:r>
            <a:r>
              <a:rPr lang="es-ES" sz="2400" b="1" dirty="0" smtClean="0">
                <a:latin typeface="Times New Roman" pitchFamily="18" charset="0"/>
                <a:cs typeface="Times New Roman" pitchFamily="18" charset="0"/>
              </a:rPr>
              <a:t>: ADICIONAL DTO.141/15-1542/20 MEP/MET</a:t>
            </a:r>
          </a:p>
          <a:p>
            <a:r>
              <a:rPr lang="es-ES" sz="2400" dirty="0" smtClean="0">
                <a:latin typeface="Times New Roman" pitchFamily="18" charset="0"/>
                <a:cs typeface="Times New Roman" pitchFamily="18" charset="0"/>
              </a:rPr>
              <a:t>Este adicional remunerativo y bonificable a Antigüedad y Estado Docente corresponde a 380 puntos índices, por lo que se calcula de la siguiente manera:</a:t>
            </a:r>
          </a:p>
          <a:p>
            <a:endParaRPr lang="es-ES" sz="2400" dirty="0" smtClean="0">
              <a:latin typeface="Times New Roman" pitchFamily="18" charset="0"/>
              <a:cs typeface="Times New Roman" pitchFamily="18" charset="0"/>
            </a:endParaRPr>
          </a:p>
          <a:p>
            <a:r>
              <a:rPr lang="es-ES" sz="2400" b="1" dirty="0" smtClean="0">
                <a:latin typeface="Times New Roman" pitchFamily="18" charset="0"/>
                <a:cs typeface="Times New Roman" pitchFamily="18" charset="0"/>
              </a:rPr>
              <a:t>$13650,77:1112 x 380 = $4464,83</a:t>
            </a:r>
          </a:p>
          <a:p>
            <a:endParaRPr lang="es-ES" sz="2400" dirty="0">
              <a:latin typeface="Times New Roman" pitchFamily="18" charset="0"/>
              <a:cs typeface="Times New Roman" pitchFamily="18" charset="0"/>
            </a:endParaRPr>
          </a:p>
          <a:p>
            <a:r>
              <a:rPr lang="es-ES" sz="2400" b="1" u="sng" dirty="0" smtClean="0">
                <a:latin typeface="Times New Roman" pitchFamily="18" charset="0"/>
                <a:cs typeface="Times New Roman" pitchFamily="18" charset="0"/>
              </a:rPr>
              <a:t>Código 847</a:t>
            </a:r>
            <a:r>
              <a:rPr lang="es-ES" sz="2400" b="1" dirty="0" smtClean="0">
                <a:latin typeface="Times New Roman" pitchFamily="18" charset="0"/>
                <a:cs typeface="Times New Roman" pitchFamily="18" charset="0"/>
              </a:rPr>
              <a:t>: ADICIONAL DTO.141/15 PRECEP/SEC.</a:t>
            </a:r>
          </a:p>
          <a:p>
            <a:r>
              <a:rPr lang="es-ES" sz="2400" dirty="0" smtClean="0">
                <a:latin typeface="Times New Roman" pitchFamily="18" charset="0"/>
                <a:cs typeface="Times New Roman" pitchFamily="18" charset="0"/>
              </a:rPr>
              <a:t>Este adicional remunerativo y bonificable a Presentismo, Antigüedad, Estado Docente y Zona, corresponde a 90 puntos índices, por lo que se calcula de la siguiente manera:</a:t>
            </a:r>
          </a:p>
          <a:p>
            <a:endParaRPr lang="es-ES" sz="2400" dirty="0" smtClean="0">
              <a:latin typeface="Times New Roman" pitchFamily="18" charset="0"/>
              <a:cs typeface="Times New Roman" pitchFamily="18" charset="0"/>
            </a:endParaRPr>
          </a:p>
          <a:p>
            <a:r>
              <a:rPr lang="es-ES" sz="2400" b="1" dirty="0" smtClean="0">
                <a:latin typeface="Times New Roman" pitchFamily="18" charset="0"/>
                <a:cs typeface="Times New Roman" pitchFamily="18" charset="0"/>
              </a:rPr>
              <a:t>$13650,77:1112 x 90 = $1104,83</a:t>
            </a:r>
            <a:endParaRPr lang="es-AR"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4638880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764704"/>
            <a:ext cx="7848872" cy="5632311"/>
          </a:xfrm>
          <a:prstGeom prst="rect">
            <a:avLst/>
          </a:prstGeom>
          <a:noFill/>
        </p:spPr>
        <p:txBody>
          <a:bodyPr wrap="square" rtlCol="0">
            <a:spAutoFit/>
          </a:bodyPr>
          <a:lstStyle/>
          <a:p>
            <a:r>
              <a:rPr lang="es-ES" sz="2400" b="1" u="sng" dirty="0" smtClean="0">
                <a:latin typeface="Times New Roman" pitchFamily="18" charset="0"/>
                <a:cs typeface="Times New Roman" pitchFamily="18" charset="0"/>
              </a:rPr>
              <a:t>Código 889</a:t>
            </a:r>
            <a:r>
              <a:rPr lang="es-ES" sz="2400" b="1" dirty="0" smtClean="0">
                <a:latin typeface="Times New Roman" pitchFamily="18" charset="0"/>
                <a:cs typeface="Times New Roman" pitchFamily="18" charset="0"/>
              </a:rPr>
              <a:t>: ADICIONAL GESTIÓN DIRECTIVA DTO.768/16-DTO.1542/20</a:t>
            </a:r>
          </a:p>
          <a:p>
            <a:r>
              <a:rPr lang="es-ES" sz="2400" dirty="0" smtClean="0">
                <a:latin typeface="Times New Roman" pitchFamily="18" charset="0"/>
                <a:cs typeface="Times New Roman" pitchFamily="18" charset="0"/>
              </a:rPr>
              <a:t>Este adicional remunerativo se calcula multiplicando el valor del punto índice por 20% y por la cantidad de puntos índices que tenga el cargo directivo.</a:t>
            </a:r>
          </a:p>
          <a:p>
            <a:r>
              <a:rPr lang="es-ES" sz="2400" u="sng" dirty="0" smtClean="0">
                <a:latin typeface="Times New Roman" pitchFamily="18" charset="0"/>
                <a:cs typeface="Times New Roman" pitchFamily="18" charset="0"/>
              </a:rPr>
              <a:t>Por ejemplo</a:t>
            </a:r>
            <a:r>
              <a:rPr lang="es-ES" sz="2400" dirty="0" smtClean="0">
                <a:latin typeface="Times New Roman" pitchFamily="18" charset="0"/>
                <a:cs typeface="Times New Roman" pitchFamily="18" charset="0"/>
              </a:rPr>
              <a:t>:</a:t>
            </a:r>
          </a:p>
          <a:p>
            <a:r>
              <a:rPr lang="es-ES" sz="2400" dirty="0" smtClean="0">
                <a:latin typeface="Times New Roman" pitchFamily="18" charset="0"/>
                <a:cs typeface="Times New Roman" pitchFamily="18" charset="0"/>
              </a:rPr>
              <a:t>-Un Vicedirector de Escuela Común tiene 1668 puntos índices, por lo que este adicional se puede calcular así:</a:t>
            </a:r>
          </a:p>
          <a:p>
            <a:endParaRPr lang="es-ES" sz="2400" dirty="0" smtClean="0">
              <a:latin typeface="Times New Roman" pitchFamily="18" charset="0"/>
              <a:cs typeface="Times New Roman" pitchFamily="18" charset="0"/>
            </a:endParaRPr>
          </a:p>
          <a:p>
            <a:r>
              <a:rPr lang="es-ES" sz="2400" b="1" dirty="0" smtClean="0">
                <a:latin typeface="Times New Roman" pitchFamily="18" charset="0"/>
                <a:cs typeface="Times New Roman" pitchFamily="18" charset="0"/>
              </a:rPr>
              <a:t>($13650,77:1112) x 20% x 1668 = $4095,23</a:t>
            </a:r>
          </a:p>
          <a:p>
            <a:endParaRPr lang="es-ES" sz="2400" dirty="0" smtClean="0">
              <a:latin typeface="Times New Roman" pitchFamily="18" charset="0"/>
              <a:cs typeface="Times New Roman" pitchFamily="18" charset="0"/>
            </a:endParaRPr>
          </a:p>
          <a:p>
            <a:r>
              <a:rPr lang="es-ES" sz="2400" dirty="0" smtClean="0">
                <a:latin typeface="Times New Roman" pitchFamily="18" charset="0"/>
                <a:cs typeface="Times New Roman" pitchFamily="18" charset="0"/>
              </a:rPr>
              <a:t>-Un Director de Tercera-Nivel Medio tiene 1835 puntos índices, por lo que este adicional se puede calcular así:</a:t>
            </a:r>
          </a:p>
          <a:p>
            <a:endParaRPr lang="es-ES" sz="2400" dirty="0" smtClean="0">
              <a:latin typeface="Times New Roman" pitchFamily="18" charset="0"/>
              <a:cs typeface="Times New Roman" pitchFamily="18" charset="0"/>
            </a:endParaRPr>
          </a:p>
          <a:p>
            <a:r>
              <a:rPr lang="es-ES" sz="2400" b="1" dirty="0" smtClean="0">
                <a:latin typeface="Times New Roman" pitchFamily="18" charset="0"/>
                <a:cs typeface="Times New Roman" pitchFamily="18" charset="0"/>
              </a:rPr>
              <a:t>($13650,77:1112) x 20% x 1835 = $4505,25</a:t>
            </a:r>
            <a:endParaRPr lang="es-AR"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38964978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764704"/>
            <a:ext cx="7920880" cy="5632311"/>
          </a:xfrm>
          <a:prstGeom prst="rect">
            <a:avLst/>
          </a:prstGeom>
          <a:noFill/>
        </p:spPr>
        <p:txBody>
          <a:bodyPr wrap="square" rtlCol="0">
            <a:spAutoFit/>
          </a:bodyPr>
          <a:lstStyle/>
          <a:p>
            <a:r>
              <a:rPr lang="es-ES" sz="2400" b="1" u="sng" dirty="0" smtClean="0">
                <a:latin typeface="Times New Roman" pitchFamily="18" charset="0"/>
                <a:cs typeface="Times New Roman" pitchFamily="18" charset="0"/>
              </a:rPr>
              <a:t>Código 908</a:t>
            </a:r>
            <a:r>
              <a:rPr lang="es-ES" sz="2400" b="1" dirty="0" smtClean="0">
                <a:latin typeface="Times New Roman" pitchFamily="18" charset="0"/>
                <a:cs typeface="Times New Roman" pitchFamily="18" charset="0"/>
              </a:rPr>
              <a:t>: ADICIONAL ESCUELA JORNADA COMPLETA/EXTENDIDA</a:t>
            </a:r>
          </a:p>
          <a:p>
            <a:r>
              <a:rPr lang="es-ES" sz="2400" dirty="0" smtClean="0">
                <a:latin typeface="Times New Roman" pitchFamily="18" charset="0"/>
                <a:cs typeface="Times New Roman" pitchFamily="18" charset="0"/>
              </a:rPr>
              <a:t>Este adicional remunerativo y bonificable a Presentismo, Antigüedad, Estado Docente y Zona, corresponde al 10% del básico del cargo.</a:t>
            </a:r>
          </a:p>
          <a:p>
            <a:r>
              <a:rPr lang="es-ES" sz="2400" u="sng" dirty="0" smtClean="0">
                <a:latin typeface="Times New Roman" pitchFamily="18" charset="0"/>
                <a:cs typeface="Times New Roman" pitchFamily="18" charset="0"/>
              </a:rPr>
              <a:t>Por ejemplo</a:t>
            </a:r>
            <a:r>
              <a:rPr lang="es-ES" sz="2400" dirty="0" smtClean="0">
                <a:latin typeface="Times New Roman" pitchFamily="18" charset="0"/>
                <a:cs typeface="Times New Roman" pitchFamily="18" charset="0"/>
              </a:rPr>
              <a:t>: </a:t>
            </a:r>
          </a:p>
          <a:p>
            <a:endParaRPr lang="es-ES" sz="2400" dirty="0" smtClean="0">
              <a:latin typeface="Times New Roman" pitchFamily="18" charset="0"/>
              <a:cs typeface="Times New Roman" pitchFamily="18" charset="0"/>
            </a:endParaRPr>
          </a:p>
          <a:p>
            <a:r>
              <a:rPr lang="es-ES" sz="2400" dirty="0">
                <a:latin typeface="Times New Roman" pitchFamily="18" charset="0"/>
                <a:cs typeface="Times New Roman" pitchFamily="18" charset="0"/>
              </a:rPr>
              <a:t>-</a:t>
            </a:r>
            <a:r>
              <a:rPr lang="es-ES" sz="2400" dirty="0" smtClean="0">
                <a:latin typeface="Times New Roman" pitchFamily="18" charset="0"/>
                <a:cs typeface="Times New Roman" pitchFamily="18" charset="0"/>
              </a:rPr>
              <a:t>Una Maestra de Grado de Escuela de Frontera o de Escuela de Jornada Completa/Extendida que tiene un básico de $13650,77  cobra por este adicional un monto de $1365,08:</a:t>
            </a:r>
          </a:p>
          <a:p>
            <a:r>
              <a:rPr lang="es-ES" sz="2400" dirty="0" smtClean="0">
                <a:latin typeface="Times New Roman" pitchFamily="18" charset="0"/>
                <a:cs typeface="Times New Roman" pitchFamily="18" charset="0"/>
              </a:rPr>
              <a:t>$13650,77 x 10% = $1365,08</a:t>
            </a:r>
          </a:p>
          <a:p>
            <a:endParaRPr lang="es-ES" sz="2400" dirty="0" smtClean="0">
              <a:latin typeface="Times New Roman" pitchFamily="18" charset="0"/>
              <a:cs typeface="Times New Roman" pitchFamily="18" charset="0"/>
            </a:endParaRPr>
          </a:p>
          <a:p>
            <a:r>
              <a:rPr lang="es-ES" sz="2400" dirty="0" smtClean="0">
                <a:latin typeface="Times New Roman" pitchFamily="18" charset="0"/>
                <a:cs typeface="Times New Roman" pitchFamily="18" charset="0"/>
              </a:rPr>
              <a:t>-Un Director de Tercera de Escuela de Frontera o de Escuela de Jornada Completa que tiene un básico de $21163,60 cobra por este adicional el 10% de ese básico, es decir, $2116,36. </a:t>
            </a:r>
            <a:endParaRPr lang="es-AR" sz="2400" dirty="0">
              <a:latin typeface="Times New Roman" pitchFamily="18" charset="0"/>
              <a:cs typeface="Times New Roman" pitchFamily="18" charset="0"/>
            </a:endParaRPr>
          </a:p>
        </p:txBody>
      </p:sp>
    </p:spTree>
    <p:extLst>
      <p:ext uri="{BB962C8B-B14F-4D97-AF65-F5344CB8AC3E}">
        <p14:creationId xmlns:p14="http://schemas.microsoft.com/office/powerpoint/2010/main" val="8079501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548680"/>
            <a:ext cx="7992888" cy="5262979"/>
          </a:xfrm>
          <a:prstGeom prst="rect">
            <a:avLst/>
          </a:prstGeom>
          <a:noFill/>
        </p:spPr>
        <p:txBody>
          <a:bodyPr wrap="square" rtlCol="0">
            <a:spAutoFit/>
          </a:bodyPr>
          <a:lstStyle/>
          <a:p>
            <a:r>
              <a:rPr lang="es-ES" sz="2400" b="1" u="sng" dirty="0" smtClean="0">
                <a:latin typeface="Times New Roman" pitchFamily="18" charset="0"/>
                <a:cs typeface="Times New Roman" pitchFamily="18" charset="0"/>
              </a:rPr>
              <a:t>Código 920</a:t>
            </a:r>
            <a:r>
              <a:rPr lang="es-ES" sz="2400" b="1" dirty="0" smtClean="0">
                <a:latin typeface="Times New Roman" pitchFamily="18" charset="0"/>
                <a:cs typeface="Times New Roman" pitchFamily="18" charset="0"/>
              </a:rPr>
              <a:t>: ADICIONAL CORRECTOR DTO.1542/20</a:t>
            </a:r>
          </a:p>
          <a:p>
            <a:r>
              <a:rPr lang="es-ES" sz="2400" dirty="0" smtClean="0">
                <a:latin typeface="Times New Roman" pitchFamily="18" charset="0"/>
                <a:cs typeface="Times New Roman" pitchFamily="18" charset="0"/>
              </a:rPr>
              <a:t>Este adicional remunerativo y bonificable a Presentismo, Antigüedad (código 921), Estado Docente y Zona (código 922), corresponde a:</a:t>
            </a:r>
          </a:p>
          <a:p>
            <a:endParaRPr lang="es-ES" sz="2400" dirty="0" smtClean="0">
              <a:latin typeface="Times New Roman" pitchFamily="18" charset="0"/>
              <a:cs typeface="Times New Roman" pitchFamily="18" charset="0"/>
            </a:endParaRPr>
          </a:p>
          <a:p>
            <a:r>
              <a:rPr lang="es-ES" sz="2400" dirty="0" smtClean="0">
                <a:latin typeface="Times New Roman" pitchFamily="18" charset="0"/>
                <a:cs typeface="Times New Roman" pitchFamily="18" charset="0"/>
              </a:rPr>
              <a:t>-El 28,15% del básico (código 50) del cargo para la mayor parte de los cargos del escalafón docente.  Por ejemplo: </a:t>
            </a:r>
          </a:p>
          <a:p>
            <a:endParaRPr lang="es-ES" sz="2400" dirty="0" smtClean="0">
              <a:latin typeface="Times New Roman" pitchFamily="18" charset="0"/>
              <a:cs typeface="Times New Roman" pitchFamily="18" charset="0"/>
            </a:endParaRPr>
          </a:p>
          <a:p>
            <a:r>
              <a:rPr lang="es-ES" sz="2400" b="1" dirty="0" smtClean="0">
                <a:latin typeface="Times New Roman" pitchFamily="18" charset="0"/>
                <a:cs typeface="Times New Roman" pitchFamily="18" charset="0"/>
              </a:rPr>
              <a:t>Maestro de Grado</a:t>
            </a:r>
            <a:r>
              <a:rPr lang="es-ES" sz="2400" dirty="0" smtClean="0">
                <a:latin typeface="Times New Roman" pitchFamily="18" charset="0"/>
                <a:cs typeface="Times New Roman" pitchFamily="18" charset="0"/>
              </a:rPr>
              <a:t>: $13650,77 x 28,15% = $3842,69</a:t>
            </a:r>
          </a:p>
          <a:p>
            <a:r>
              <a:rPr lang="es-ES" sz="2400" b="1" dirty="0" smtClean="0">
                <a:latin typeface="Times New Roman" pitchFamily="18" charset="0"/>
                <a:cs typeface="Times New Roman" pitchFamily="18" charset="0"/>
              </a:rPr>
              <a:t>Preceptor</a:t>
            </a:r>
            <a:r>
              <a:rPr lang="es-ES" sz="2400" dirty="0" smtClean="0">
                <a:latin typeface="Times New Roman" pitchFamily="18" charset="0"/>
                <a:cs typeface="Times New Roman" pitchFamily="18" charset="0"/>
              </a:rPr>
              <a:t>: $13098,36 x 28,15% = $3687,19</a:t>
            </a:r>
          </a:p>
          <a:p>
            <a:r>
              <a:rPr lang="es-ES" sz="2400" b="1" dirty="0" smtClean="0">
                <a:latin typeface="Times New Roman" pitchFamily="18" charset="0"/>
                <a:cs typeface="Times New Roman" pitchFamily="18" charset="0"/>
              </a:rPr>
              <a:t>Horas Primaria y/o Secundaria</a:t>
            </a:r>
            <a:r>
              <a:rPr lang="es-ES" sz="2400" dirty="0" smtClean="0">
                <a:latin typeface="Times New Roman" pitchFamily="18" charset="0"/>
                <a:cs typeface="Times New Roman" pitchFamily="18" charset="0"/>
              </a:rPr>
              <a:t>: (Código 50) x 28,15%</a:t>
            </a:r>
          </a:p>
          <a:p>
            <a:r>
              <a:rPr lang="es-ES" sz="2400" b="1" dirty="0" smtClean="0">
                <a:latin typeface="Times New Roman" pitchFamily="18" charset="0"/>
                <a:cs typeface="Times New Roman" pitchFamily="18" charset="0"/>
              </a:rPr>
              <a:t>Vicedirector de Primera-Nivel Medio</a:t>
            </a:r>
            <a:r>
              <a:rPr lang="es-ES" sz="2400" dirty="0" smtClean="0">
                <a:latin typeface="Times New Roman" pitchFamily="18" charset="0"/>
                <a:cs typeface="Times New Roman" pitchFamily="18" charset="0"/>
              </a:rPr>
              <a:t>: $22526,23 x 28,15% = $6341,13, etc.</a:t>
            </a:r>
          </a:p>
          <a:p>
            <a:endParaRPr lang="es-AR" sz="2400" dirty="0">
              <a:latin typeface="Times New Roman" pitchFamily="18" charset="0"/>
              <a:cs typeface="Times New Roman" pitchFamily="18" charset="0"/>
            </a:endParaRPr>
          </a:p>
        </p:txBody>
      </p:sp>
    </p:spTree>
    <p:extLst>
      <p:ext uri="{BB962C8B-B14F-4D97-AF65-F5344CB8AC3E}">
        <p14:creationId xmlns:p14="http://schemas.microsoft.com/office/powerpoint/2010/main" val="3143182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729192" y="620688"/>
            <a:ext cx="7488832" cy="6001643"/>
          </a:xfrm>
          <a:prstGeom prst="rect">
            <a:avLst/>
          </a:prstGeom>
          <a:noFill/>
        </p:spPr>
        <p:txBody>
          <a:bodyPr wrap="square" rtlCol="0">
            <a:spAutoFit/>
          </a:bodyPr>
          <a:lstStyle/>
          <a:p>
            <a:r>
              <a:rPr lang="es-ES" sz="2400" b="1" u="sng" dirty="0" smtClean="0">
                <a:latin typeface="Times New Roman" pitchFamily="18" charset="0"/>
                <a:cs typeface="Times New Roman" pitchFamily="18" charset="0"/>
              </a:rPr>
              <a:t>Código 4</a:t>
            </a:r>
            <a:r>
              <a:rPr lang="es-ES" sz="2400" b="1" dirty="0" smtClean="0">
                <a:latin typeface="Times New Roman" pitchFamily="18" charset="0"/>
                <a:cs typeface="Times New Roman" pitchFamily="18" charset="0"/>
              </a:rPr>
              <a:t>: MADE (Adicional De Modalidad Agropecuaria y Dedicación Exclusiva)</a:t>
            </a:r>
            <a:endParaRPr lang="es-ES" sz="2400" dirty="0" smtClean="0">
              <a:latin typeface="Times New Roman" pitchFamily="18" charset="0"/>
              <a:cs typeface="Times New Roman" pitchFamily="18" charset="0"/>
            </a:endParaRPr>
          </a:p>
          <a:p>
            <a:r>
              <a:rPr lang="es-ES" sz="2400" dirty="0" smtClean="0">
                <a:latin typeface="Times New Roman" pitchFamily="18" charset="0"/>
                <a:cs typeface="Times New Roman" pitchFamily="18" charset="0"/>
              </a:rPr>
              <a:t>Adicional remunerativo (porque está en la columna de haberes con aportes) y bonificable a zona y antigüedad (porque se considera para el cálculo de estos conceptos) que corresponde al </a:t>
            </a:r>
            <a:r>
              <a:rPr lang="es-ES" sz="2400" b="1" dirty="0" smtClean="0">
                <a:latin typeface="Times New Roman" pitchFamily="18" charset="0"/>
                <a:cs typeface="Times New Roman" pitchFamily="18" charset="0"/>
              </a:rPr>
              <a:t>100% del sueldo básico </a:t>
            </a:r>
            <a:r>
              <a:rPr lang="es-ES" sz="2400" dirty="0">
                <a:latin typeface="Times New Roman" pitchFamily="18" charset="0"/>
                <a:cs typeface="Times New Roman" pitchFamily="18" charset="0"/>
              </a:rPr>
              <a:t>(</a:t>
            </a:r>
            <a:r>
              <a:rPr lang="es-ES" sz="2400" dirty="0" smtClean="0">
                <a:latin typeface="Times New Roman" pitchFamily="18" charset="0"/>
                <a:cs typeface="Times New Roman" pitchFamily="18" charset="0"/>
              </a:rPr>
              <a:t>código 50).</a:t>
            </a:r>
          </a:p>
          <a:p>
            <a:r>
              <a:rPr lang="es-ES" sz="2400" u="sng" dirty="0" smtClean="0">
                <a:latin typeface="Times New Roman" pitchFamily="18" charset="0"/>
                <a:cs typeface="Times New Roman" pitchFamily="18" charset="0"/>
              </a:rPr>
              <a:t>Por ej</a:t>
            </a:r>
            <a:r>
              <a:rPr lang="es-ES" sz="2400" dirty="0" smtClean="0">
                <a:latin typeface="Times New Roman" pitchFamily="18" charset="0"/>
                <a:cs typeface="Times New Roman" pitchFamily="18" charset="0"/>
              </a:rPr>
              <a:t>.: Si un Bibliotecario de EAJC cobra $14252,29 de sueldo básico, cobrará el mismo monto en MADE.</a:t>
            </a:r>
          </a:p>
          <a:p>
            <a:endParaRPr lang="es-ES" sz="2400" dirty="0" smtClean="0">
              <a:latin typeface="Times New Roman" pitchFamily="18" charset="0"/>
              <a:cs typeface="Times New Roman" pitchFamily="18" charset="0"/>
            </a:endParaRPr>
          </a:p>
          <a:p>
            <a:r>
              <a:rPr lang="es-ES" sz="2400" dirty="0" smtClean="0">
                <a:latin typeface="Times New Roman" pitchFamily="18" charset="0"/>
                <a:cs typeface="Times New Roman" pitchFamily="18" charset="0"/>
              </a:rPr>
              <a:t>Este adicional lo perciben: </a:t>
            </a:r>
            <a:r>
              <a:rPr lang="es-ES" sz="2400" b="1" dirty="0" smtClean="0">
                <a:latin typeface="Times New Roman" pitchFamily="18" charset="0"/>
                <a:cs typeface="Times New Roman" pitchFamily="18" charset="0"/>
              </a:rPr>
              <a:t>Rector</a:t>
            </a:r>
            <a:r>
              <a:rPr lang="es-ES" sz="2400" dirty="0" smtClean="0">
                <a:latin typeface="Times New Roman" pitchFamily="18" charset="0"/>
                <a:cs typeface="Times New Roman" pitchFamily="18" charset="0"/>
              </a:rPr>
              <a:t> Escuela Agropecuaria Jornada Completa (EAJC), </a:t>
            </a:r>
            <a:r>
              <a:rPr lang="es-ES" sz="2400" b="1" dirty="0" smtClean="0">
                <a:latin typeface="Times New Roman" pitchFamily="18" charset="0"/>
                <a:cs typeface="Times New Roman" pitchFamily="18" charset="0"/>
              </a:rPr>
              <a:t>Secretario</a:t>
            </a:r>
            <a:r>
              <a:rPr lang="es-ES" sz="2400" dirty="0" smtClean="0">
                <a:latin typeface="Times New Roman" pitchFamily="18" charset="0"/>
                <a:cs typeface="Times New Roman" pitchFamily="18" charset="0"/>
              </a:rPr>
              <a:t> EAJC, </a:t>
            </a:r>
            <a:r>
              <a:rPr lang="es-ES" sz="2400" b="1" dirty="0" smtClean="0">
                <a:latin typeface="Times New Roman" pitchFamily="18" charset="0"/>
                <a:cs typeface="Times New Roman" pitchFamily="18" charset="0"/>
              </a:rPr>
              <a:t>Coordinador</a:t>
            </a:r>
            <a:r>
              <a:rPr lang="es-ES" sz="2400" dirty="0" smtClean="0">
                <a:latin typeface="Times New Roman" pitchFamily="18" charset="0"/>
                <a:cs typeface="Times New Roman" pitchFamily="18" charset="0"/>
              </a:rPr>
              <a:t> EAJC, </a:t>
            </a:r>
            <a:r>
              <a:rPr lang="es-ES" sz="2400" b="1" dirty="0" smtClean="0">
                <a:latin typeface="Times New Roman" pitchFamily="18" charset="0"/>
                <a:cs typeface="Times New Roman" pitchFamily="18" charset="0"/>
              </a:rPr>
              <a:t>Jefe de sección </a:t>
            </a:r>
            <a:r>
              <a:rPr lang="es-ES" sz="2400" dirty="0" smtClean="0">
                <a:latin typeface="Times New Roman" pitchFamily="18" charset="0"/>
                <a:cs typeface="Times New Roman" pitchFamily="18" charset="0"/>
              </a:rPr>
              <a:t>EAJC, </a:t>
            </a:r>
            <a:r>
              <a:rPr lang="es-ES" sz="2400" b="1" dirty="0" smtClean="0">
                <a:latin typeface="Times New Roman" pitchFamily="18" charset="0"/>
                <a:cs typeface="Times New Roman" pitchFamily="18" charset="0"/>
              </a:rPr>
              <a:t>Bibliotecario</a:t>
            </a:r>
            <a:r>
              <a:rPr lang="es-ES" sz="2400" dirty="0" smtClean="0">
                <a:latin typeface="Times New Roman" pitchFamily="18" charset="0"/>
                <a:cs typeface="Times New Roman" pitchFamily="18" charset="0"/>
              </a:rPr>
              <a:t> de jornada completa, </a:t>
            </a:r>
            <a:r>
              <a:rPr lang="es-ES" sz="2400" b="1" dirty="0" smtClean="0">
                <a:latin typeface="Times New Roman" pitchFamily="18" charset="0"/>
                <a:cs typeface="Times New Roman" pitchFamily="18" charset="0"/>
              </a:rPr>
              <a:t>Ayudante</a:t>
            </a:r>
            <a:r>
              <a:rPr lang="es-ES" sz="2400" dirty="0" smtClean="0">
                <a:latin typeface="Times New Roman" pitchFamily="18" charset="0"/>
                <a:cs typeface="Times New Roman" pitchFamily="18" charset="0"/>
              </a:rPr>
              <a:t> de jornada completa, </a:t>
            </a:r>
            <a:r>
              <a:rPr lang="es-ES" sz="2400" b="1" dirty="0" smtClean="0">
                <a:latin typeface="Times New Roman" pitchFamily="18" charset="0"/>
                <a:cs typeface="Times New Roman" pitchFamily="18" charset="0"/>
              </a:rPr>
              <a:t>Orientador</a:t>
            </a:r>
            <a:r>
              <a:rPr lang="es-ES" sz="2400" dirty="0" smtClean="0">
                <a:latin typeface="Times New Roman" pitchFamily="18" charset="0"/>
                <a:cs typeface="Times New Roman" pitchFamily="18" charset="0"/>
              </a:rPr>
              <a:t> de Jornada </a:t>
            </a:r>
            <a:r>
              <a:rPr lang="es-ES" sz="2400" dirty="0">
                <a:latin typeface="Times New Roman" pitchFamily="18" charset="0"/>
                <a:cs typeface="Times New Roman" pitchFamily="18" charset="0"/>
              </a:rPr>
              <a:t>C</a:t>
            </a:r>
            <a:r>
              <a:rPr lang="es-ES" sz="2400" dirty="0" smtClean="0">
                <a:latin typeface="Times New Roman" pitchFamily="18" charset="0"/>
                <a:cs typeface="Times New Roman" pitchFamily="18" charset="0"/>
              </a:rPr>
              <a:t>ompleta y </a:t>
            </a:r>
            <a:r>
              <a:rPr lang="es-ES" sz="2400" b="1" dirty="0" smtClean="0">
                <a:latin typeface="Times New Roman" pitchFamily="18" charset="0"/>
                <a:cs typeface="Times New Roman" pitchFamily="18" charset="0"/>
              </a:rPr>
              <a:t>Maestro de Educación para el Trabajo</a:t>
            </a:r>
            <a:r>
              <a:rPr lang="es-ES" sz="2400" dirty="0" smtClean="0">
                <a:latin typeface="Times New Roman" pitchFamily="18" charset="0"/>
                <a:cs typeface="Times New Roman" pitchFamily="18" charset="0"/>
              </a:rPr>
              <a:t> de Jornada Completa en Escuelas Agropecuarias con planes de estudio de 6 años.</a:t>
            </a:r>
            <a:endParaRPr lang="es-AR" sz="2400" dirty="0">
              <a:latin typeface="Times New Roman" pitchFamily="18" charset="0"/>
              <a:cs typeface="Times New Roman" pitchFamily="18" charset="0"/>
            </a:endParaRPr>
          </a:p>
        </p:txBody>
      </p:sp>
    </p:spTree>
    <p:extLst>
      <p:ext uri="{BB962C8B-B14F-4D97-AF65-F5344CB8AC3E}">
        <p14:creationId xmlns:p14="http://schemas.microsoft.com/office/powerpoint/2010/main" val="5271793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260648"/>
            <a:ext cx="7848872" cy="6370975"/>
          </a:xfrm>
          <a:prstGeom prst="rect">
            <a:avLst/>
          </a:prstGeom>
          <a:noFill/>
        </p:spPr>
        <p:txBody>
          <a:bodyPr wrap="square" rtlCol="0">
            <a:spAutoFit/>
          </a:bodyPr>
          <a:lstStyle/>
          <a:p>
            <a:r>
              <a:rPr lang="es-ES" sz="2400" b="1" u="sng" dirty="0">
                <a:latin typeface="Times New Roman" pitchFamily="18" charset="0"/>
                <a:cs typeface="Times New Roman" pitchFamily="18" charset="0"/>
              </a:rPr>
              <a:t>Casos especiales</a:t>
            </a:r>
            <a:r>
              <a:rPr lang="es-ES" sz="2400" b="1" dirty="0">
                <a:latin typeface="Times New Roman" pitchFamily="18" charset="0"/>
                <a:cs typeface="Times New Roman" pitchFamily="18" charset="0"/>
              </a:rPr>
              <a:t>:</a:t>
            </a:r>
            <a:endParaRPr lang="es-ES" sz="2400" b="1" u="sng" dirty="0">
              <a:latin typeface="Times New Roman" pitchFamily="18" charset="0"/>
              <a:cs typeface="Times New Roman" pitchFamily="18" charset="0"/>
            </a:endParaRPr>
          </a:p>
          <a:p>
            <a:r>
              <a:rPr lang="es-ES" sz="2400" dirty="0">
                <a:latin typeface="Times New Roman" pitchFamily="18" charset="0"/>
                <a:cs typeface="Times New Roman" pitchFamily="18" charset="0"/>
              </a:rPr>
              <a:t>Directores, Vicedirectores, Maestros de Grado y Especiales de Escuelas de Frontera o de Jornada Completa, </a:t>
            </a:r>
            <a:r>
              <a:rPr lang="es-ES" sz="2400" dirty="0" smtClean="0">
                <a:latin typeface="Times New Roman" pitchFamily="18" charset="0"/>
                <a:cs typeface="Times New Roman" pitchFamily="18" charset="0"/>
              </a:rPr>
              <a:t>Coordinadores de Primera/Campamento Educacional </a:t>
            </a:r>
            <a:r>
              <a:rPr lang="es-ES" sz="2400" dirty="0">
                <a:latin typeface="Times New Roman" pitchFamily="18" charset="0"/>
                <a:cs typeface="Times New Roman" pitchFamily="18" charset="0"/>
              </a:rPr>
              <a:t>y </a:t>
            </a:r>
            <a:r>
              <a:rPr lang="es-ES" sz="2400" dirty="0" smtClean="0">
                <a:latin typeface="Times New Roman" pitchFamily="18" charset="0"/>
                <a:cs typeface="Times New Roman" pitchFamily="18" charset="0"/>
              </a:rPr>
              <a:t>Jefes </a:t>
            </a:r>
            <a:r>
              <a:rPr lang="es-ES" sz="2400" dirty="0">
                <a:latin typeface="Times New Roman" pitchFamily="18" charset="0"/>
                <a:cs typeface="Times New Roman" pitchFamily="18" charset="0"/>
              </a:rPr>
              <a:t>de Sección de </a:t>
            </a:r>
            <a:r>
              <a:rPr lang="es-ES" sz="2400" dirty="0" smtClean="0">
                <a:latin typeface="Times New Roman" pitchFamily="18" charset="0"/>
                <a:cs typeface="Times New Roman" pitchFamily="18" charset="0"/>
              </a:rPr>
              <a:t>EAJC y Maestros de Educación para el Trabajo, </a:t>
            </a:r>
            <a:r>
              <a:rPr lang="es-ES" sz="2400" dirty="0">
                <a:latin typeface="Times New Roman" pitchFamily="18" charset="0"/>
                <a:cs typeface="Times New Roman" pitchFamily="18" charset="0"/>
              </a:rPr>
              <a:t>para los cuales este adicional se calcula como el 28,15% de la suma del básico, del adicional prolongación de jornada y del adicional Escuela Jornada </a:t>
            </a:r>
            <a:r>
              <a:rPr lang="es-ES" sz="2400" dirty="0" smtClean="0">
                <a:latin typeface="Times New Roman" pitchFamily="18" charset="0"/>
                <a:cs typeface="Times New Roman" pitchFamily="18" charset="0"/>
              </a:rPr>
              <a:t>completa/extendida (código 50+código5+código 908).</a:t>
            </a:r>
          </a:p>
          <a:p>
            <a:endParaRPr lang="es-ES" sz="2400" dirty="0">
              <a:latin typeface="Times New Roman" pitchFamily="18" charset="0"/>
              <a:cs typeface="Times New Roman" pitchFamily="18" charset="0"/>
            </a:endParaRPr>
          </a:p>
          <a:p>
            <a:r>
              <a:rPr lang="es-ES" sz="2400" dirty="0" smtClean="0">
                <a:latin typeface="Times New Roman" pitchFamily="18" charset="0"/>
                <a:cs typeface="Times New Roman" pitchFamily="18" charset="0"/>
              </a:rPr>
              <a:t>-</a:t>
            </a:r>
            <a:r>
              <a:rPr lang="es-ES" sz="2400" dirty="0">
                <a:latin typeface="Times New Roman" pitchFamily="18" charset="0"/>
                <a:cs typeface="Times New Roman" pitchFamily="18" charset="0"/>
              </a:rPr>
              <a:t>El 2,815% del básico (código 50) para </a:t>
            </a:r>
            <a:r>
              <a:rPr lang="es-ES" sz="2400" dirty="0" smtClean="0">
                <a:latin typeface="Times New Roman" pitchFamily="18" charset="0"/>
                <a:cs typeface="Times New Roman" pitchFamily="18" charset="0"/>
              </a:rPr>
              <a:t>todos los cargos del Nivel Superior, los Coordinadores de Segunda y Tercera de EAJC, los Orientadores de EAJP, los Bibliotecarios y Psicopedagogos de EAJS; y del 2,815% del básico más el adicional prolongación de jornada (código 50+código 5) para los Rectores, Secretarios, Orientadores, Bibliotecarios y Ayudantes de EAJC.  </a:t>
            </a:r>
            <a:endParaRPr lang="es-ES" sz="2400" dirty="0">
              <a:latin typeface="Times New Roman" pitchFamily="18" charset="0"/>
              <a:cs typeface="Times New Roman" pitchFamily="18" charset="0"/>
            </a:endParaRPr>
          </a:p>
        </p:txBody>
      </p:sp>
    </p:spTree>
    <p:extLst>
      <p:ext uri="{BB962C8B-B14F-4D97-AF65-F5344CB8AC3E}">
        <p14:creationId xmlns:p14="http://schemas.microsoft.com/office/powerpoint/2010/main" val="12855040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836712"/>
            <a:ext cx="7992888" cy="5632311"/>
          </a:xfrm>
          <a:prstGeom prst="rect">
            <a:avLst/>
          </a:prstGeom>
          <a:noFill/>
        </p:spPr>
        <p:txBody>
          <a:bodyPr wrap="square" rtlCol="0">
            <a:spAutoFit/>
          </a:bodyPr>
          <a:lstStyle/>
          <a:p>
            <a:r>
              <a:rPr lang="es-ES" sz="2400" b="1" u="sng" dirty="0" smtClean="0">
                <a:latin typeface="Times New Roman" pitchFamily="18" charset="0"/>
                <a:cs typeface="Times New Roman" pitchFamily="18" charset="0"/>
              </a:rPr>
              <a:t>Código 921</a:t>
            </a:r>
            <a:r>
              <a:rPr lang="es-ES" sz="2400" b="1" dirty="0" smtClean="0">
                <a:latin typeface="Times New Roman" pitchFamily="18" charset="0"/>
                <a:cs typeface="Times New Roman" pitchFamily="18" charset="0"/>
              </a:rPr>
              <a:t>: BONIFICACIÓN ANTIGÜEDAD ADICIONAL DTO.1542/20</a:t>
            </a:r>
          </a:p>
          <a:p>
            <a:r>
              <a:rPr lang="es-ES" sz="2400" dirty="0" smtClean="0">
                <a:latin typeface="Times New Roman" pitchFamily="18" charset="0"/>
                <a:cs typeface="Times New Roman" pitchFamily="18" charset="0"/>
              </a:rPr>
              <a:t>Para calcular este adicional se multiplica el monto correspondiente al código 920 por el porcentaje de antigüedad que posea el docente. Por ello, un docente que recién se inicia no cobra este adicional porque su porcentaje de antigüedad es del 0%.</a:t>
            </a:r>
          </a:p>
          <a:p>
            <a:endParaRPr lang="es-ES" sz="2400" dirty="0" smtClean="0">
              <a:latin typeface="Times New Roman" pitchFamily="18" charset="0"/>
              <a:cs typeface="Times New Roman" pitchFamily="18" charset="0"/>
            </a:endParaRPr>
          </a:p>
          <a:p>
            <a:r>
              <a:rPr lang="es-ES" sz="2400" b="1" u="sng" dirty="0">
                <a:latin typeface="Times New Roman" pitchFamily="18" charset="0"/>
                <a:cs typeface="Times New Roman" pitchFamily="18" charset="0"/>
              </a:rPr>
              <a:t>Código </a:t>
            </a:r>
            <a:r>
              <a:rPr lang="es-ES" sz="2400" b="1" u="sng" dirty="0" smtClean="0">
                <a:latin typeface="Times New Roman" pitchFamily="18" charset="0"/>
                <a:cs typeface="Times New Roman" pitchFamily="18" charset="0"/>
              </a:rPr>
              <a:t>922</a:t>
            </a:r>
            <a:r>
              <a:rPr lang="es-ES" sz="2400" b="1" dirty="0" smtClean="0">
                <a:latin typeface="Times New Roman" pitchFamily="18" charset="0"/>
                <a:cs typeface="Times New Roman" pitchFamily="18" charset="0"/>
              </a:rPr>
              <a:t>: </a:t>
            </a:r>
            <a:r>
              <a:rPr lang="es-ES" sz="2400" b="1" dirty="0">
                <a:latin typeface="Times New Roman" pitchFamily="18" charset="0"/>
                <a:cs typeface="Times New Roman" pitchFamily="18" charset="0"/>
              </a:rPr>
              <a:t>BONIFICACIÓN </a:t>
            </a:r>
            <a:r>
              <a:rPr lang="es-ES" sz="2400" b="1" dirty="0" smtClean="0">
                <a:latin typeface="Times New Roman" pitchFamily="18" charset="0"/>
                <a:cs typeface="Times New Roman" pitchFamily="18" charset="0"/>
              </a:rPr>
              <a:t>ZONA  </a:t>
            </a:r>
            <a:r>
              <a:rPr lang="es-ES" sz="2400" b="1" dirty="0">
                <a:latin typeface="Times New Roman" pitchFamily="18" charset="0"/>
                <a:cs typeface="Times New Roman" pitchFamily="18" charset="0"/>
              </a:rPr>
              <a:t>ADICIONAL DTO.1542/20</a:t>
            </a:r>
          </a:p>
          <a:p>
            <a:r>
              <a:rPr lang="es-ES" sz="2400" dirty="0">
                <a:latin typeface="Times New Roman" pitchFamily="18" charset="0"/>
                <a:cs typeface="Times New Roman" pitchFamily="18" charset="0"/>
              </a:rPr>
              <a:t>Para calcular este adicional se multiplica el monto correspondiente al código 920 por el porcentaje de </a:t>
            </a:r>
            <a:r>
              <a:rPr lang="es-ES" sz="2400" dirty="0" smtClean="0">
                <a:latin typeface="Times New Roman" pitchFamily="18" charset="0"/>
                <a:cs typeface="Times New Roman" pitchFamily="18" charset="0"/>
              </a:rPr>
              <a:t>zona </a:t>
            </a:r>
            <a:r>
              <a:rPr lang="es-ES" sz="2400" dirty="0">
                <a:latin typeface="Times New Roman" pitchFamily="18" charset="0"/>
                <a:cs typeface="Times New Roman" pitchFamily="18" charset="0"/>
              </a:rPr>
              <a:t>que posea el docente</a:t>
            </a:r>
            <a:r>
              <a:rPr lang="es-ES" sz="2400" dirty="0" smtClean="0">
                <a:latin typeface="Times New Roman" pitchFamily="18" charset="0"/>
                <a:cs typeface="Times New Roman" pitchFamily="18" charset="0"/>
              </a:rPr>
              <a:t>. Si un docente no tiene zona, no percibirá este adicional.</a:t>
            </a:r>
            <a:endParaRPr lang="es-ES" sz="2400" dirty="0">
              <a:latin typeface="Times New Roman" pitchFamily="18" charset="0"/>
              <a:cs typeface="Times New Roman" pitchFamily="18" charset="0"/>
            </a:endParaRPr>
          </a:p>
          <a:p>
            <a:endParaRPr lang="es-AR" sz="2400" dirty="0">
              <a:latin typeface="Times New Roman" pitchFamily="18" charset="0"/>
              <a:cs typeface="Times New Roman" pitchFamily="18" charset="0"/>
            </a:endParaRPr>
          </a:p>
        </p:txBody>
      </p:sp>
    </p:spTree>
    <p:extLst>
      <p:ext uri="{BB962C8B-B14F-4D97-AF65-F5344CB8AC3E}">
        <p14:creationId xmlns:p14="http://schemas.microsoft.com/office/powerpoint/2010/main" val="33023762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13561" y="260648"/>
            <a:ext cx="7920880" cy="6370975"/>
          </a:xfrm>
          <a:prstGeom prst="rect">
            <a:avLst/>
          </a:prstGeom>
          <a:noFill/>
        </p:spPr>
        <p:txBody>
          <a:bodyPr wrap="square" rtlCol="0">
            <a:spAutoFit/>
          </a:bodyPr>
          <a:lstStyle/>
          <a:p>
            <a:r>
              <a:rPr lang="es-ES" sz="2400" b="1" u="sng" dirty="0" smtClean="0">
                <a:latin typeface="Times New Roman" pitchFamily="18" charset="0"/>
                <a:cs typeface="Times New Roman" pitchFamily="18" charset="0"/>
              </a:rPr>
              <a:t>Código 923</a:t>
            </a:r>
            <a:r>
              <a:rPr lang="es-ES" sz="2400" b="1" dirty="0" smtClean="0">
                <a:latin typeface="Times New Roman" pitchFamily="18" charset="0"/>
                <a:cs typeface="Times New Roman" pitchFamily="18" charset="0"/>
              </a:rPr>
              <a:t>: ADICIONAL MATERIAL DIDÁCTICO Y TECNOLÓGICO</a:t>
            </a:r>
          </a:p>
          <a:p>
            <a:r>
              <a:rPr lang="es-ES" sz="2400" dirty="0" smtClean="0">
                <a:latin typeface="Times New Roman" pitchFamily="18" charset="0"/>
                <a:cs typeface="Times New Roman" pitchFamily="18" charset="0"/>
              </a:rPr>
              <a:t>Este adicional remunerativo y bonificable a Presentismo, Antigüedad (código 924), Estado Docente y Zona (código 925), se calcula multiplicando el básico del cargo testigo Maestro de Grado por el 12%. Es decir:</a:t>
            </a:r>
          </a:p>
          <a:p>
            <a:r>
              <a:rPr lang="es-ES" sz="2400" b="1" dirty="0" smtClean="0">
                <a:latin typeface="Times New Roman" pitchFamily="18" charset="0"/>
                <a:cs typeface="Times New Roman" pitchFamily="18" charset="0"/>
              </a:rPr>
              <a:t>$13650,77 x 12% = $1638,09</a:t>
            </a:r>
          </a:p>
          <a:p>
            <a:r>
              <a:rPr lang="es-ES" sz="2400" dirty="0" smtClean="0">
                <a:latin typeface="Times New Roman" pitchFamily="18" charset="0"/>
                <a:cs typeface="Times New Roman" pitchFamily="18" charset="0"/>
              </a:rPr>
              <a:t>Este adicional fue incorporado a pedido del SEMAB para todos los cargos con 1112 o menos puntos índices, por lo que actualmente lo perciben: Maestros de Grado, Maestros Secretarios/Especiales/Psicotécnicos/Celadores, Jefes de Laboratorio, Maestras Jardineras-Nivel Inicial, Maestras Esp.-Depto. De Aplicación, Jefes y Sub-jefes de Preceptores, Preceptores, Asesores Pedagógicos, Ayudantes de Clases Prácticas, Bibliotecarios, Ayudantes Técnicos, Maestros Ayudantes de Trabajos Prácticos y Maestros de Educación para el Trabajo. </a:t>
            </a:r>
            <a:endParaRPr lang="es-AR" sz="2400" dirty="0">
              <a:latin typeface="Times New Roman" pitchFamily="18" charset="0"/>
              <a:cs typeface="Times New Roman" pitchFamily="18" charset="0"/>
            </a:endParaRPr>
          </a:p>
        </p:txBody>
      </p:sp>
    </p:spTree>
    <p:extLst>
      <p:ext uri="{BB962C8B-B14F-4D97-AF65-F5344CB8AC3E}">
        <p14:creationId xmlns:p14="http://schemas.microsoft.com/office/powerpoint/2010/main" val="4413492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89856" y="476672"/>
            <a:ext cx="7848872" cy="6001643"/>
          </a:xfrm>
          <a:prstGeom prst="rect">
            <a:avLst/>
          </a:prstGeom>
          <a:noFill/>
        </p:spPr>
        <p:txBody>
          <a:bodyPr wrap="square" rtlCol="0">
            <a:spAutoFit/>
          </a:bodyPr>
          <a:lstStyle/>
          <a:p>
            <a:r>
              <a:rPr lang="es-ES" sz="2400" b="1" u="sng" dirty="0" smtClean="0">
                <a:latin typeface="Times New Roman" pitchFamily="18" charset="0"/>
                <a:cs typeface="Times New Roman" pitchFamily="18" charset="0"/>
              </a:rPr>
              <a:t>Casos </a:t>
            </a:r>
            <a:r>
              <a:rPr lang="es-ES" sz="2400" b="1" dirty="0" smtClean="0">
                <a:latin typeface="Times New Roman" pitchFamily="18" charset="0"/>
                <a:cs typeface="Times New Roman" pitchFamily="18" charset="0"/>
              </a:rPr>
              <a:t>especiales:</a:t>
            </a:r>
          </a:p>
          <a:p>
            <a:r>
              <a:rPr lang="es-ES" sz="2400" dirty="0" smtClean="0">
                <a:latin typeface="Times New Roman" pitchFamily="18" charset="0"/>
                <a:cs typeface="Times New Roman" pitchFamily="18" charset="0"/>
              </a:rPr>
              <a:t>Los Maestros </a:t>
            </a:r>
            <a:r>
              <a:rPr lang="es-ES" sz="2400" dirty="0">
                <a:latin typeface="Times New Roman" pitchFamily="18" charset="0"/>
                <a:cs typeface="Times New Roman" pitchFamily="18" charset="0"/>
              </a:rPr>
              <a:t>de Grado y </a:t>
            </a:r>
            <a:r>
              <a:rPr lang="es-ES" sz="2400" dirty="0" smtClean="0">
                <a:latin typeface="Times New Roman" pitchFamily="18" charset="0"/>
                <a:cs typeface="Times New Roman" pitchFamily="18" charset="0"/>
              </a:rPr>
              <a:t>los Maestros Especiales </a:t>
            </a:r>
            <a:r>
              <a:rPr lang="es-ES" sz="2400" dirty="0">
                <a:latin typeface="Times New Roman" pitchFamily="18" charset="0"/>
                <a:cs typeface="Times New Roman" pitchFamily="18" charset="0"/>
              </a:rPr>
              <a:t>de </a:t>
            </a:r>
            <a:r>
              <a:rPr lang="es-ES" sz="2400" dirty="0" smtClean="0">
                <a:latin typeface="Times New Roman" pitchFamily="18" charset="0"/>
                <a:cs typeface="Times New Roman" pitchFamily="18" charset="0"/>
              </a:rPr>
              <a:t>Escuelas de </a:t>
            </a:r>
            <a:r>
              <a:rPr lang="es-ES" sz="2400" dirty="0">
                <a:latin typeface="Times New Roman" pitchFamily="18" charset="0"/>
                <a:cs typeface="Times New Roman" pitchFamily="18" charset="0"/>
              </a:rPr>
              <a:t>Frontera y </a:t>
            </a:r>
            <a:r>
              <a:rPr lang="es-ES" sz="2400" dirty="0" smtClean="0">
                <a:latin typeface="Times New Roman" pitchFamily="18" charset="0"/>
                <a:cs typeface="Times New Roman" pitchFamily="18" charset="0"/>
              </a:rPr>
              <a:t>de Jornada </a:t>
            </a:r>
            <a:r>
              <a:rPr lang="es-ES" sz="2400" dirty="0" err="1" smtClean="0">
                <a:latin typeface="Times New Roman" pitchFamily="18" charset="0"/>
                <a:cs typeface="Times New Roman" pitchFamily="18" charset="0"/>
              </a:rPr>
              <a:t>Comp</a:t>
            </a:r>
            <a:r>
              <a:rPr lang="es-ES" sz="2400" dirty="0" smtClean="0">
                <a:latin typeface="Times New Roman" pitchFamily="18" charset="0"/>
                <a:cs typeface="Times New Roman" pitchFamily="18" charset="0"/>
              </a:rPr>
              <a:t>/Ext. </a:t>
            </a:r>
            <a:r>
              <a:rPr lang="es-ES" sz="2400" dirty="0">
                <a:latin typeface="Times New Roman" pitchFamily="18" charset="0"/>
                <a:cs typeface="Times New Roman" pitchFamily="18" charset="0"/>
              </a:rPr>
              <a:t>p</a:t>
            </a:r>
            <a:r>
              <a:rPr lang="es-ES" sz="2400" dirty="0" smtClean="0">
                <a:latin typeface="Times New Roman" pitchFamily="18" charset="0"/>
                <a:cs typeface="Times New Roman" pitchFamily="18" charset="0"/>
              </a:rPr>
              <a:t>erciben  </a:t>
            </a:r>
            <a:r>
              <a:rPr lang="es-ES" sz="2400" dirty="0">
                <a:latin typeface="Times New Roman" pitchFamily="18" charset="0"/>
                <a:cs typeface="Times New Roman" pitchFamily="18" charset="0"/>
              </a:rPr>
              <a:t>el </a:t>
            </a:r>
            <a:r>
              <a:rPr lang="es-ES" sz="2400" dirty="0" smtClean="0">
                <a:latin typeface="Times New Roman" pitchFamily="18" charset="0"/>
                <a:cs typeface="Times New Roman" pitchFamily="18" charset="0"/>
              </a:rPr>
              <a:t>doble del código 923, es decir:</a:t>
            </a:r>
          </a:p>
          <a:p>
            <a:r>
              <a:rPr lang="es-ES" sz="2400" b="1" dirty="0" smtClean="0">
                <a:latin typeface="Times New Roman" pitchFamily="18" charset="0"/>
                <a:cs typeface="Times New Roman" pitchFamily="18" charset="0"/>
              </a:rPr>
              <a:t>$13650,77 x 12% x 2 = $3276,18</a:t>
            </a:r>
          </a:p>
          <a:p>
            <a:endParaRPr lang="es-ES" sz="2400" b="1" dirty="0" smtClean="0"/>
          </a:p>
          <a:p>
            <a:r>
              <a:rPr lang="es-ES" sz="2400" b="1" u="sng" dirty="0" smtClean="0">
                <a:latin typeface="Times New Roman" pitchFamily="18" charset="0"/>
                <a:cs typeface="Times New Roman" pitchFamily="18" charset="0"/>
              </a:rPr>
              <a:t>Código 924</a:t>
            </a:r>
            <a:r>
              <a:rPr lang="es-ES" sz="2400" b="1" dirty="0" smtClean="0">
                <a:latin typeface="Times New Roman" pitchFamily="18" charset="0"/>
                <a:cs typeface="Times New Roman" pitchFamily="18" charset="0"/>
              </a:rPr>
              <a:t>: BONIFICACIÓN ANTIGÜEDAD MATERIAL DIDÁCTICO Y TECNOLÓGICO</a:t>
            </a:r>
          </a:p>
          <a:p>
            <a:r>
              <a:rPr lang="es-ES" sz="2400" dirty="0" smtClean="0">
                <a:latin typeface="Times New Roman" pitchFamily="18" charset="0"/>
                <a:cs typeface="Times New Roman" pitchFamily="18" charset="0"/>
              </a:rPr>
              <a:t>Este adicional se calcula multiplicando el monto del código 923 por el porcentaje de antigüedad que posee el docente.</a:t>
            </a:r>
          </a:p>
          <a:p>
            <a:endParaRPr lang="es-ES" sz="2400" dirty="0" smtClean="0">
              <a:latin typeface="Times New Roman" pitchFamily="18" charset="0"/>
              <a:cs typeface="Times New Roman" pitchFamily="18" charset="0"/>
            </a:endParaRPr>
          </a:p>
          <a:p>
            <a:r>
              <a:rPr lang="es-ES" sz="2400" b="1" u="sng" dirty="0">
                <a:latin typeface="Times New Roman" pitchFamily="18" charset="0"/>
                <a:cs typeface="Times New Roman" pitchFamily="18" charset="0"/>
              </a:rPr>
              <a:t>Código </a:t>
            </a:r>
            <a:r>
              <a:rPr lang="es-ES" sz="2400" b="1" u="sng" dirty="0" smtClean="0">
                <a:latin typeface="Times New Roman" pitchFamily="18" charset="0"/>
                <a:cs typeface="Times New Roman" pitchFamily="18" charset="0"/>
              </a:rPr>
              <a:t>925</a:t>
            </a:r>
            <a:r>
              <a:rPr lang="es-ES" sz="2400" b="1" dirty="0" smtClean="0">
                <a:latin typeface="Times New Roman" pitchFamily="18" charset="0"/>
                <a:cs typeface="Times New Roman" pitchFamily="18" charset="0"/>
              </a:rPr>
              <a:t>: </a:t>
            </a:r>
            <a:r>
              <a:rPr lang="es-ES" sz="2400" b="1" dirty="0">
                <a:latin typeface="Times New Roman" pitchFamily="18" charset="0"/>
                <a:cs typeface="Times New Roman" pitchFamily="18" charset="0"/>
              </a:rPr>
              <a:t>BONIFICACIÓN </a:t>
            </a:r>
            <a:r>
              <a:rPr lang="es-ES" sz="2400" b="1" dirty="0" smtClean="0">
                <a:latin typeface="Times New Roman" pitchFamily="18" charset="0"/>
                <a:cs typeface="Times New Roman" pitchFamily="18" charset="0"/>
              </a:rPr>
              <a:t>ZONA </a:t>
            </a:r>
            <a:r>
              <a:rPr lang="es-ES" sz="2400" b="1" dirty="0">
                <a:latin typeface="Times New Roman" pitchFamily="18" charset="0"/>
                <a:cs typeface="Times New Roman" pitchFamily="18" charset="0"/>
              </a:rPr>
              <a:t>MATERIAL DIDÁCTICO Y TECNOLÓGICO</a:t>
            </a:r>
          </a:p>
          <a:p>
            <a:r>
              <a:rPr lang="es-ES" sz="2400" dirty="0">
                <a:latin typeface="Times New Roman" pitchFamily="18" charset="0"/>
                <a:cs typeface="Times New Roman" pitchFamily="18" charset="0"/>
              </a:rPr>
              <a:t>Este adicional se calcula multiplicando el monto del código 923 por el porcentaje de </a:t>
            </a:r>
            <a:r>
              <a:rPr lang="es-ES" sz="2400" dirty="0" smtClean="0">
                <a:latin typeface="Times New Roman" pitchFamily="18" charset="0"/>
                <a:cs typeface="Times New Roman" pitchFamily="18" charset="0"/>
              </a:rPr>
              <a:t>zona </a:t>
            </a:r>
            <a:r>
              <a:rPr lang="es-ES" sz="2400" dirty="0">
                <a:latin typeface="Times New Roman" pitchFamily="18" charset="0"/>
                <a:cs typeface="Times New Roman" pitchFamily="18" charset="0"/>
              </a:rPr>
              <a:t>que posee el docente.</a:t>
            </a:r>
          </a:p>
          <a:p>
            <a:endParaRPr lang="es-AR" sz="2400" dirty="0">
              <a:latin typeface="Times New Roman" pitchFamily="18" charset="0"/>
              <a:cs typeface="Times New Roman" pitchFamily="18" charset="0"/>
            </a:endParaRPr>
          </a:p>
        </p:txBody>
      </p:sp>
    </p:spTree>
    <p:extLst>
      <p:ext uri="{BB962C8B-B14F-4D97-AF65-F5344CB8AC3E}">
        <p14:creationId xmlns:p14="http://schemas.microsoft.com/office/powerpoint/2010/main" val="29660707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487025"/>
            <a:ext cx="7992888" cy="6370975"/>
          </a:xfrm>
          <a:prstGeom prst="rect">
            <a:avLst/>
          </a:prstGeom>
          <a:noFill/>
        </p:spPr>
        <p:txBody>
          <a:bodyPr wrap="square" rtlCol="0">
            <a:spAutoFit/>
          </a:bodyPr>
          <a:lstStyle/>
          <a:p>
            <a:r>
              <a:rPr lang="es-ES" sz="2400" dirty="0" smtClean="0">
                <a:latin typeface="Times New Roman" pitchFamily="18" charset="0"/>
                <a:cs typeface="Times New Roman" pitchFamily="18" charset="0"/>
              </a:rPr>
              <a:t>Ahora que hemos analizado todos los adicionales que pueden llegar a bonificar al Presentismo, a la Antigüedad Docente, al Estado Docente y a la Zona, procederemos a analizar cómo se calculan estos cuatro ítems del sueldo docente.</a:t>
            </a:r>
          </a:p>
          <a:p>
            <a:endParaRPr lang="es-ES" sz="2400" dirty="0">
              <a:latin typeface="Times New Roman" pitchFamily="18" charset="0"/>
              <a:cs typeface="Times New Roman" pitchFamily="18" charset="0"/>
            </a:endParaRPr>
          </a:p>
          <a:p>
            <a:r>
              <a:rPr lang="es-ES" sz="2400" b="1" u="sng" dirty="0" smtClean="0">
                <a:latin typeface="Times New Roman" pitchFamily="18" charset="0"/>
                <a:cs typeface="Times New Roman" pitchFamily="18" charset="0"/>
              </a:rPr>
              <a:t>Código 65</a:t>
            </a:r>
            <a:r>
              <a:rPr lang="es-ES" sz="2400" b="1" dirty="0" smtClean="0">
                <a:latin typeface="Times New Roman" pitchFamily="18" charset="0"/>
                <a:cs typeface="Times New Roman" pitchFamily="18" charset="0"/>
              </a:rPr>
              <a:t>: PRESENTISMO</a:t>
            </a:r>
          </a:p>
          <a:p>
            <a:r>
              <a:rPr lang="es-ES" sz="2400" dirty="0" smtClean="0">
                <a:latin typeface="Times New Roman" pitchFamily="18" charset="0"/>
                <a:cs typeface="Times New Roman" pitchFamily="18" charset="0"/>
              </a:rPr>
              <a:t>Para calcular el Presentismo, en primer lugar debemos sumar los siguientes códigos (siempre y cuando aparezcan en nuestro recibo de sueldo): Prolongación de Jornada (código 5), </a:t>
            </a:r>
            <a:r>
              <a:rPr lang="es-ES" sz="2400" dirty="0" err="1" smtClean="0">
                <a:latin typeface="Times New Roman" pitchFamily="18" charset="0"/>
                <a:cs typeface="Times New Roman" pitchFamily="18" charset="0"/>
              </a:rPr>
              <a:t>Adic</a:t>
            </a:r>
            <a:r>
              <a:rPr lang="es-ES" sz="2400" dirty="0" smtClean="0">
                <a:latin typeface="Times New Roman" pitchFamily="18" charset="0"/>
                <a:cs typeface="Times New Roman" pitchFamily="18" charset="0"/>
              </a:rPr>
              <a:t>. Tarea Diferenciada (cód. 9), Sueldo (cód. 50), </a:t>
            </a:r>
            <a:r>
              <a:rPr lang="es-ES" sz="2400" dirty="0" err="1" smtClean="0">
                <a:latin typeface="Times New Roman" pitchFamily="18" charset="0"/>
                <a:cs typeface="Times New Roman" pitchFamily="18" charset="0"/>
              </a:rPr>
              <a:t>Adic</a:t>
            </a:r>
            <a:r>
              <a:rPr lang="es-ES" sz="2400" dirty="0" smtClean="0">
                <a:latin typeface="Times New Roman" pitchFamily="18" charset="0"/>
                <a:cs typeface="Times New Roman" pitchFamily="18" charset="0"/>
              </a:rPr>
              <a:t>. Dto. 141/15-1303/18 </a:t>
            </a:r>
            <a:r>
              <a:rPr lang="es-ES" sz="2400" dirty="0" err="1" smtClean="0">
                <a:latin typeface="Times New Roman" pitchFamily="18" charset="0"/>
                <a:cs typeface="Times New Roman" pitchFamily="18" charset="0"/>
              </a:rPr>
              <a:t>Esp</a:t>
            </a:r>
            <a:r>
              <a:rPr lang="es-ES" sz="2400" dirty="0" smtClean="0">
                <a:latin typeface="Times New Roman" pitchFamily="18" charset="0"/>
                <a:cs typeface="Times New Roman" pitchFamily="18" charset="0"/>
              </a:rPr>
              <a:t>/</a:t>
            </a:r>
            <a:r>
              <a:rPr lang="es-ES" sz="2400" dirty="0" err="1" smtClean="0">
                <a:latin typeface="Times New Roman" pitchFamily="18" charset="0"/>
                <a:cs typeface="Times New Roman" pitchFamily="18" charset="0"/>
              </a:rPr>
              <a:t>Abor</a:t>
            </a:r>
            <a:r>
              <a:rPr lang="es-ES" sz="2400" dirty="0" smtClean="0">
                <a:latin typeface="Times New Roman" pitchFamily="18" charset="0"/>
                <a:cs typeface="Times New Roman" pitchFamily="18" charset="0"/>
              </a:rPr>
              <a:t>. (cód. 845), </a:t>
            </a:r>
            <a:r>
              <a:rPr lang="es-ES" sz="2400" dirty="0" err="1" smtClean="0">
                <a:latin typeface="Times New Roman" pitchFamily="18" charset="0"/>
                <a:cs typeface="Times New Roman" pitchFamily="18" charset="0"/>
              </a:rPr>
              <a:t>Adic</a:t>
            </a:r>
            <a:r>
              <a:rPr lang="es-ES" sz="2400" dirty="0" smtClean="0">
                <a:latin typeface="Times New Roman" pitchFamily="18" charset="0"/>
                <a:cs typeface="Times New Roman" pitchFamily="18" charset="0"/>
              </a:rPr>
              <a:t>. Dto. 141/15 </a:t>
            </a:r>
            <a:r>
              <a:rPr lang="es-ES" sz="2400" dirty="0" err="1" smtClean="0">
                <a:latin typeface="Times New Roman" pitchFamily="18" charset="0"/>
                <a:cs typeface="Times New Roman" pitchFamily="18" charset="0"/>
              </a:rPr>
              <a:t>Precep</a:t>
            </a:r>
            <a:r>
              <a:rPr lang="es-ES" sz="2400" dirty="0" smtClean="0">
                <a:latin typeface="Times New Roman" pitchFamily="18" charset="0"/>
                <a:cs typeface="Times New Roman" pitchFamily="18" charset="0"/>
              </a:rPr>
              <a:t>/Sec. (cód. 847), </a:t>
            </a:r>
            <a:r>
              <a:rPr lang="es-ES" sz="2400" dirty="0" err="1" smtClean="0">
                <a:latin typeface="Times New Roman" pitchFamily="18" charset="0"/>
                <a:cs typeface="Times New Roman" pitchFamily="18" charset="0"/>
              </a:rPr>
              <a:t>Adic</a:t>
            </a:r>
            <a:r>
              <a:rPr lang="es-ES" sz="2400" dirty="0" smtClean="0">
                <a:latin typeface="Times New Roman" pitchFamily="18" charset="0"/>
                <a:cs typeface="Times New Roman" pitchFamily="18" charset="0"/>
              </a:rPr>
              <a:t>. Escuela Jornada </a:t>
            </a:r>
            <a:r>
              <a:rPr lang="es-ES" sz="2400" dirty="0" err="1" smtClean="0">
                <a:latin typeface="Times New Roman" pitchFamily="18" charset="0"/>
                <a:cs typeface="Times New Roman" pitchFamily="18" charset="0"/>
              </a:rPr>
              <a:t>comp</a:t>
            </a:r>
            <a:r>
              <a:rPr lang="es-ES" sz="2400" dirty="0" smtClean="0">
                <a:latin typeface="Times New Roman" pitchFamily="18" charset="0"/>
                <a:cs typeface="Times New Roman" pitchFamily="18" charset="0"/>
              </a:rPr>
              <a:t>/Ext. (cód. 908), </a:t>
            </a:r>
            <a:r>
              <a:rPr lang="es-ES" sz="2400" dirty="0" err="1" smtClean="0">
                <a:latin typeface="Times New Roman" pitchFamily="18" charset="0"/>
                <a:cs typeface="Times New Roman" pitchFamily="18" charset="0"/>
              </a:rPr>
              <a:t>Adic</a:t>
            </a:r>
            <a:r>
              <a:rPr lang="es-ES" sz="2400" dirty="0" smtClean="0">
                <a:latin typeface="Times New Roman" pitchFamily="18" charset="0"/>
                <a:cs typeface="Times New Roman" pitchFamily="18" charset="0"/>
              </a:rPr>
              <a:t>. Corrector Dto. 1542/20 (cód. 920) y </a:t>
            </a:r>
            <a:r>
              <a:rPr lang="es-ES" sz="2400" dirty="0" err="1" smtClean="0">
                <a:latin typeface="Times New Roman" pitchFamily="18" charset="0"/>
                <a:cs typeface="Times New Roman" pitchFamily="18" charset="0"/>
              </a:rPr>
              <a:t>Adic</a:t>
            </a:r>
            <a:r>
              <a:rPr lang="es-ES" sz="2400" dirty="0" smtClean="0">
                <a:latin typeface="Times New Roman" pitchFamily="18" charset="0"/>
                <a:cs typeface="Times New Roman" pitchFamily="18" charset="0"/>
              </a:rPr>
              <a:t>. Material Didáctico y Tecnológico (cód. 923).</a:t>
            </a:r>
          </a:p>
          <a:p>
            <a:r>
              <a:rPr lang="es-ES" sz="2400" dirty="0" smtClean="0">
                <a:latin typeface="Times New Roman" pitchFamily="18" charset="0"/>
                <a:cs typeface="Times New Roman" pitchFamily="18" charset="0"/>
              </a:rPr>
              <a:t>Una vez obtenido el monto de esa suma, se multiplica por el 15%, dando así el valor del Presentismo.</a:t>
            </a:r>
          </a:p>
          <a:p>
            <a:endParaRPr lang="es-AR" sz="2400" dirty="0">
              <a:latin typeface="Times New Roman" pitchFamily="18" charset="0"/>
              <a:cs typeface="Times New Roman" pitchFamily="18" charset="0"/>
            </a:endParaRPr>
          </a:p>
        </p:txBody>
      </p:sp>
    </p:spTree>
    <p:extLst>
      <p:ext uri="{BB962C8B-B14F-4D97-AF65-F5344CB8AC3E}">
        <p14:creationId xmlns:p14="http://schemas.microsoft.com/office/powerpoint/2010/main" val="271066790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45840" y="764704"/>
            <a:ext cx="8064896" cy="5632311"/>
          </a:xfrm>
          <a:prstGeom prst="rect">
            <a:avLst/>
          </a:prstGeom>
          <a:noFill/>
        </p:spPr>
        <p:txBody>
          <a:bodyPr wrap="square" rtlCol="0">
            <a:spAutoFit/>
          </a:bodyPr>
          <a:lstStyle/>
          <a:p>
            <a:r>
              <a:rPr lang="es-ES" sz="2400" b="1" u="sng" dirty="0" smtClean="0">
                <a:latin typeface="Times New Roman" pitchFamily="18" charset="0"/>
                <a:cs typeface="Times New Roman" pitchFamily="18" charset="0"/>
              </a:rPr>
              <a:t>Código 141</a:t>
            </a:r>
            <a:r>
              <a:rPr lang="es-ES" sz="2400" b="1" dirty="0" smtClean="0">
                <a:latin typeface="Times New Roman" pitchFamily="18" charset="0"/>
                <a:cs typeface="Times New Roman" pitchFamily="18" charset="0"/>
              </a:rPr>
              <a:t>: ANTIGÜEDAD DOCENTE</a:t>
            </a:r>
          </a:p>
          <a:p>
            <a:endParaRPr lang="es-ES" sz="2400" b="1" dirty="0" smtClean="0">
              <a:latin typeface="Times New Roman" pitchFamily="18" charset="0"/>
              <a:cs typeface="Times New Roman" pitchFamily="18" charset="0"/>
            </a:endParaRPr>
          </a:p>
          <a:p>
            <a:r>
              <a:rPr lang="es-ES" sz="2400" dirty="0" smtClean="0">
                <a:latin typeface="Times New Roman" pitchFamily="18" charset="0"/>
                <a:cs typeface="Times New Roman" pitchFamily="18" charset="0"/>
              </a:rPr>
              <a:t>Para calcular este ítem del recibo de sueldo debemos, en primer lugar, sumar los montos correspondientes a los siguientes códigos (siempre y cuando aparezcan en nuestro recibo de sueldo): MADE (código 4), </a:t>
            </a:r>
            <a:r>
              <a:rPr lang="es-ES" sz="2400" dirty="0">
                <a:latin typeface="Times New Roman" pitchFamily="18" charset="0"/>
                <a:cs typeface="Times New Roman" pitchFamily="18" charset="0"/>
              </a:rPr>
              <a:t>Prolongación de Jornada (</a:t>
            </a:r>
            <a:r>
              <a:rPr lang="es-ES" sz="2400" dirty="0" smtClean="0">
                <a:latin typeface="Times New Roman" pitchFamily="18" charset="0"/>
                <a:cs typeface="Times New Roman" pitchFamily="18" charset="0"/>
              </a:rPr>
              <a:t>cód. </a:t>
            </a:r>
            <a:r>
              <a:rPr lang="es-ES" sz="2400" dirty="0">
                <a:latin typeface="Times New Roman" pitchFamily="18" charset="0"/>
                <a:cs typeface="Times New Roman" pitchFamily="18" charset="0"/>
              </a:rPr>
              <a:t>5), </a:t>
            </a:r>
            <a:r>
              <a:rPr lang="es-ES" sz="2400" dirty="0" err="1">
                <a:latin typeface="Times New Roman" pitchFamily="18" charset="0"/>
                <a:cs typeface="Times New Roman" pitchFamily="18" charset="0"/>
              </a:rPr>
              <a:t>Adic</a:t>
            </a:r>
            <a:r>
              <a:rPr lang="es-ES" sz="2400" dirty="0">
                <a:latin typeface="Times New Roman" pitchFamily="18" charset="0"/>
                <a:cs typeface="Times New Roman" pitchFamily="18" charset="0"/>
              </a:rPr>
              <a:t>. Tarea Diferenciada (cód. 9), Sueldo (cód. 50</a:t>
            </a:r>
            <a:r>
              <a:rPr lang="es-ES" sz="2400" dirty="0" smtClean="0">
                <a:latin typeface="Times New Roman" pitchFamily="18" charset="0"/>
                <a:cs typeface="Times New Roman" pitchFamily="18" charset="0"/>
              </a:rPr>
              <a:t>), Dedicación Exclusiva (cód. 92), Estado Docente (cód. 144), </a:t>
            </a:r>
            <a:r>
              <a:rPr lang="es-ES" sz="2400" dirty="0" err="1" smtClean="0">
                <a:latin typeface="Times New Roman" pitchFamily="18" charset="0"/>
                <a:cs typeface="Times New Roman" pitchFamily="18" charset="0"/>
              </a:rPr>
              <a:t>Adic</a:t>
            </a:r>
            <a:r>
              <a:rPr lang="es-ES" sz="2400" dirty="0" smtClean="0">
                <a:latin typeface="Times New Roman" pitchFamily="18" charset="0"/>
                <a:cs typeface="Times New Roman" pitchFamily="18" charset="0"/>
              </a:rPr>
              <a:t>. Prov. Rem. </a:t>
            </a:r>
            <a:r>
              <a:rPr lang="es-ES" sz="2400" dirty="0" err="1" smtClean="0">
                <a:latin typeface="Times New Roman" pitchFamily="18" charset="0"/>
                <a:cs typeface="Times New Roman" pitchFamily="18" charset="0"/>
              </a:rPr>
              <a:t>Bonif</a:t>
            </a:r>
            <a:r>
              <a:rPr lang="es-ES" sz="2400" dirty="0" smtClean="0">
                <a:latin typeface="Times New Roman" pitchFamily="18" charset="0"/>
                <a:cs typeface="Times New Roman" pitchFamily="18" charset="0"/>
              </a:rPr>
              <a:t>. (cód.403), </a:t>
            </a:r>
            <a:r>
              <a:rPr lang="es-ES" sz="2400" dirty="0" err="1" smtClean="0">
                <a:latin typeface="Times New Roman" pitchFamily="18" charset="0"/>
                <a:cs typeface="Times New Roman" pitchFamily="18" charset="0"/>
              </a:rPr>
              <a:t>Adic</a:t>
            </a:r>
            <a:r>
              <a:rPr lang="es-ES" sz="2400" dirty="0" smtClean="0">
                <a:latin typeface="Times New Roman" pitchFamily="18" charset="0"/>
                <a:cs typeface="Times New Roman" pitchFamily="18" charset="0"/>
              </a:rPr>
              <a:t>. Primer Cargo (cód. 779), </a:t>
            </a:r>
            <a:r>
              <a:rPr lang="es-ES" sz="2400" dirty="0" err="1">
                <a:latin typeface="Times New Roman" pitchFamily="18" charset="0"/>
                <a:cs typeface="Times New Roman" pitchFamily="18" charset="0"/>
              </a:rPr>
              <a:t>Adic</a:t>
            </a:r>
            <a:r>
              <a:rPr lang="es-ES" sz="2400" dirty="0">
                <a:latin typeface="Times New Roman" pitchFamily="18" charset="0"/>
                <a:cs typeface="Times New Roman" pitchFamily="18" charset="0"/>
              </a:rPr>
              <a:t>. Dto. 141/15-1303/18 </a:t>
            </a:r>
            <a:r>
              <a:rPr lang="es-ES" sz="2400" dirty="0" err="1">
                <a:latin typeface="Times New Roman" pitchFamily="18" charset="0"/>
                <a:cs typeface="Times New Roman" pitchFamily="18" charset="0"/>
              </a:rPr>
              <a:t>Esp</a:t>
            </a:r>
            <a:r>
              <a:rPr lang="es-ES" sz="2400" dirty="0">
                <a:latin typeface="Times New Roman" pitchFamily="18" charset="0"/>
                <a:cs typeface="Times New Roman" pitchFamily="18" charset="0"/>
              </a:rPr>
              <a:t>/</a:t>
            </a:r>
            <a:r>
              <a:rPr lang="es-ES" sz="2400" dirty="0" err="1">
                <a:latin typeface="Times New Roman" pitchFamily="18" charset="0"/>
                <a:cs typeface="Times New Roman" pitchFamily="18" charset="0"/>
              </a:rPr>
              <a:t>Abor</a:t>
            </a:r>
            <a:r>
              <a:rPr lang="es-ES" sz="2400" dirty="0">
                <a:latin typeface="Times New Roman" pitchFamily="18" charset="0"/>
                <a:cs typeface="Times New Roman" pitchFamily="18" charset="0"/>
              </a:rPr>
              <a:t>. (cód. 845</a:t>
            </a:r>
            <a:r>
              <a:rPr lang="es-ES" sz="2400" dirty="0" smtClean="0">
                <a:latin typeface="Times New Roman" pitchFamily="18" charset="0"/>
                <a:cs typeface="Times New Roman" pitchFamily="18" charset="0"/>
              </a:rPr>
              <a:t>), </a:t>
            </a:r>
            <a:r>
              <a:rPr lang="es-ES" sz="2400" dirty="0" err="1" smtClean="0">
                <a:latin typeface="Times New Roman" pitchFamily="18" charset="0"/>
                <a:cs typeface="Times New Roman" pitchFamily="18" charset="0"/>
              </a:rPr>
              <a:t>Adic</a:t>
            </a:r>
            <a:r>
              <a:rPr lang="es-ES" sz="2400" dirty="0" smtClean="0">
                <a:latin typeface="Times New Roman" pitchFamily="18" charset="0"/>
                <a:cs typeface="Times New Roman" pitchFamily="18" charset="0"/>
              </a:rPr>
              <a:t>. Dto.141/15-1542/20 MET/MEP (cód. 846),  </a:t>
            </a:r>
            <a:r>
              <a:rPr lang="es-ES" sz="2400" dirty="0" err="1">
                <a:latin typeface="Times New Roman" pitchFamily="18" charset="0"/>
                <a:cs typeface="Times New Roman" pitchFamily="18" charset="0"/>
              </a:rPr>
              <a:t>Adic</a:t>
            </a:r>
            <a:r>
              <a:rPr lang="es-ES" sz="2400" dirty="0">
                <a:latin typeface="Times New Roman" pitchFamily="18" charset="0"/>
                <a:cs typeface="Times New Roman" pitchFamily="18" charset="0"/>
              </a:rPr>
              <a:t>. Dto. 141/15 </a:t>
            </a:r>
            <a:r>
              <a:rPr lang="es-ES" sz="2400" dirty="0" err="1">
                <a:latin typeface="Times New Roman" pitchFamily="18" charset="0"/>
                <a:cs typeface="Times New Roman" pitchFamily="18" charset="0"/>
              </a:rPr>
              <a:t>Precep</a:t>
            </a:r>
            <a:r>
              <a:rPr lang="es-ES" sz="2400" dirty="0">
                <a:latin typeface="Times New Roman" pitchFamily="18" charset="0"/>
                <a:cs typeface="Times New Roman" pitchFamily="18" charset="0"/>
              </a:rPr>
              <a:t>/Sec. (cód. 847</a:t>
            </a:r>
            <a:r>
              <a:rPr lang="es-ES" sz="2400" dirty="0" smtClean="0">
                <a:latin typeface="Times New Roman" pitchFamily="18" charset="0"/>
                <a:cs typeface="Times New Roman" pitchFamily="18" charset="0"/>
              </a:rPr>
              <a:t>) y </a:t>
            </a:r>
            <a:r>
              <a:rPr lang="es-ES" sz="2400" dirty="0" err="1" smtClean="0">
                <a:latin typeface="Times New Roman" pitchFamily="18" charset="0"/>
                <a:cs typeface="Times New Roman" pitchFamily="18" charset="0"/>
              </a:rPr>
              <a:t>Adic</a:t>
            </a:r>
            <a:r>
              <a:rPr lang="es-ES" sz="2400" dirty="0" smtClean="0">
                <a:latin typeface="Times New Roman" pitchFamily="18" charset="0"/>
                <a:cs typeface="Times New Roman" pitchFamily="18" charset="0"/>
              </a:rPr>
              <a:t>. </a:t>
            </a:r>
            <a:r>
              <a:rPr lang="es-ES" sz="2400" dirty="0">
                <a:latin typeface="Times New Roman" pitchFamily="18" charset="0"/>
                <a:cs typeface="Times New Roman" pitchFamily="18" charset="0"/>
              </a:rPr>
              <a:t>Escuela Jornada </a:t>
            </a:r>
            <a:r>
              <a:rPr lang="es-ES" sz="2400" dirty="0" err="1">
                <a:latin typeface="Times New Roman" pitchFamily="18" charset="0"/>
                <a:cs typeface="Times New Roman" pitchFamily="18" charset="0"/>
              </a:rPr>
              <a:t>comp</a:t>
            </a:r>
            <a:r>
              <a:rPr lang="es-ES" sz="2400" dirty="0">
                <a:latin typeface="Times New Roman" pitchFamily="18" charset="0"/>
                <a:cs typeface="Times New Roman" pitchFamily="18" charset="0"/>
              </a:rPr>
              <a:t>/Ext. (cód. 908</a:t>
            </a:r>
            <a:r>
              <a:rPr lang="es-ES" sz="2400" dirty="0" smtClean="0">
                <a:latin typeface="Times New Roman" pitchFamily="18" charset="0"/>
                <a:cs typeface="Times New Roman" pitchFamily="18" charset="0"/>
              </a:rPr>
              <a:t>). </a:t>
            </a:r>
          </a:p>
          <a:p>
            <a:endParaRPr lang="es-ES" sz="2400" dirty="0" smtClean="0">
              <a:latin typeface="Times New Roman" pitchFamily="18" charset="0"/>
              <a:cs typeface="Times New Roman" pitchFamily="18" charset="0"/>
            </a:endParaRPr>
          </a:p>
          <a:p>
            <a:r>
              <a:rPr lang="es-ES" sz="2400" dirty="0" smtClean="0">
                <a:latin typeface="Times New Roman" pitchFamily="18" charset="0"/>
                <a:cs typeface="Times New Roman" pitchFamily="18" charset="0"/>
              </a:rPr>
              <a:t>Luego, se multiplica el resultado de esa suma por el porcentaje de antigüedad que posea el docente.</a:t>
            </a:r>
            <a:endParaRPr lang="es-AR" sz="2400" dirty="0">
              <a:latin typeface="Times New Roman" pitchFamily="18" charset="0"/>
              <a:cs typeface="Times New Roman" pitchFamily="18" charset="0"/>
            </a:endParaRPr>
          </a:p>
        </p:txBody>
      </p:sp>
    </p:spTree>
    <p:extLst>
      <p:ext uri="{BB962C8B-B14F-4D97-AF65-F5344CB8AC3E}">
        <p14:creationId xmlns:p14="http://schemas.microsoft.com/office/powerpoint/2010/main" val="132383136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692696"/>
            <a:ext cx="8064896" cy="6001643"/>
          </a:xfrm>
          <a:prstGeom prst="rect">
            <a:avLst/>
          </a:prstGeom>
          <a:noFill/>
        </p:spPr>
        <p:txBody>
          <a:bodyPr wrap="square" rtlCol="0">
            <a:spAutoFit/>
          </a:bodyPr>
          <a:lstStyle/>
          <a:p>
            <a:r>
              <a:rPr lang="es-ES" sz="2400" b="1" u="sng" dirty="0" smtClean="0">
                <a:latin typeface="Times New Roman" pitchFamily="18" charset="0"/>
                <a:cs typeface="Times New Roman" pitchFamily="18" charset="0"/>
              </a:rPr>
              <a:t>Código 144</a:t>
            </a:r>
            <a:r>
              <a:rPr lang="es-ES" sz="2400" b="1" dirty="0" smtClean="0">
                <a:latin typeface="Times New Roman" pitchFamily="18" charset="0"/>
                <a:cs typeface="Times New Roman" pitchFamily="18" charset="0"/>
              </a:rPr>
              <a:t>: ESTADO DOCENTE</a:t>
            </a:r>
          </a:p>
          <a:p>
            <a:endParaRPr lang="es-ES" sz="2400" b="1" dirty="0" smtClean="0">
              <a:latin typeface="Times New Roman" pitchFamily="18" charset="0"/>
              <a:cs typeface="Times New Roman" pitchFamily="18" charset="0"/>
            </a:endParaRPr>
          </a:p>
          <a:p>
            <a:r>
              <a:rPr lang="es-ES" sz="2400" dirty="0" smtClean="0">
                <a:latin typeface="Times New Roman" pitchFamily="18" charset="0"/>
                <a:cs typeface="Times New Roman" pitchFamily="18" charset="0"/>
              </a:rPr>
              <a:t>Tal y como lo veníamos haciendo con el Presentismo y la Antigüedad, en este caso también debemos, en primer lugar, sumar los siguientes códigos (si es que aparecen en nuestros recibos): </a:t>
            </a:r>
            <a:r>
              <a:rPr lang="es-ES" sz="2400" dirty="0">
                <a:latin typeface="Times New Roman" pitchFamily="18" charset="0"/>
                <a:cs typeface="Times New Roman" pitchFamily="18" charset="0"/>
              </a:rPr>
              <a:t>Prolongación de Jornada (cód. 5), </a:t>
            </a:r>
            <a:r>
              <a:rPr lang="es-ES" sz="2400" dirty="0" smtClean="0">
                <a:latin typeface="Times New Roman" pitchFamily="18" charset="0"/>
                <a:cs typeface="Times New Roman" pitchFamily="18" charset="0"/>
              </a:rPr>
              <a:t> </a:t>
            </a:r>
            <a:r>
              <a:rPr lang="es-ES" sz="2400" dirty="0" err="1" smtClean="0">
                <a:latin typeface="Times New Roman" pitchFamily="18" charset="0"/>
                <a:cs typeface="Times New Roman" pitchFamily="18" charset="0"/>
              </a:rPr>
              <a:t>Adic</a:t>
            </a:r>
            <a:r>
              <a:rPr lang="es-ES" sz="2400" dirty="0">
                <a:latin typeface="Times New Roman" pitchFamily="18" charset="0"/>
                <a:cs typeface="Times New Roman" pitchFamily="18" charset="0"/>
              </a:rPr>
              <a:t>. Tarea Diferenciada (cód. 9), Sueldo (cód. 50), </a:t>
            </a:r>
            <a:r>
              <a:rPr lang="es-ES" sz="2400" dirty="0" smtClean="0">
                <a:latin typeface="Times New Roman" pitchFamily="18" charset="0"/>
                <a:cs typeface="Times New Roman" pitchFamily="18" charset="0"/>
              </a:rPr>
              <a:t>Dedicación Exclusiva (cód. 92), </a:t>
            </a:r>
            <a:r>
              <a:rPr lang="es-ES" sz="2400" dirty="0" err="1" smtClean="0">
                <a:latin typeface="Times New Roman" pitchFamily="18" charset="0"/>
                <a:cs typeface="Times New Roman" pitchFamily="18" charset="0"/>
              </a:rPr>
              <a:t>Adic</a:t>
            </a:r>
            <a:r>
              <a:rPr lang="es-ES" sz="2400" dirty="0">
                <a:latin typeface="Times New Roman" pitchFamily="18" charset="0"/>
                <a:cs typeface="Times New Roman" pitchFamily="18" charset="0"/>
              </a:rPr>
              <a:t>. Dto. 141/15-1303/18 </a:t>
            </a:r>
            <a:r>
              <a:rPr lang="es-ES" sz="2400" dirty="0" err="1">
                <a:latin typeface="Times New Roman" pitchFamily="18" charset="0"/>
                <a:cs typeface="Times New Roman" pitchFamily="18" charset="0"/>
              </a:rPr>
              <a:t>Esp</a:t>
            </a:r>
            <a:r>
              <a:rPr lang="es-ES" sz="2400" dirty="0">
                <a:latin typeface="Times New Roman" pitchFamily="18" charset="0"/>
                <a:cs typeface="Times New Roman" pitchFamily="18" charset="0"/>
              </a:rPr>
              <a:t>/</a:t>
            </a:r>
            <a:r>
              <a:rPr lang="es-ES" sz="2400" dirty="0" err="1">
                <a:latin typeface="Times New Roman" pitchFamily="18" charset="0"/>
                <a:cs typeface="Times New Roman" pitchFamily="18" charset="0"/>
              </a:rPr>
              <a:t>Abor</a:t>
            </a:r>
            <a:r>
              <a:rPr lang="es-ES" sz="2400" dirty="0">
                <a:latin typeface="Times New Roman" pitchFamily="18" charset="0"/>
                <a:cs typeface="Times New Roman" pitchFamily="18" charset="0"/>
              </a:rPr>
              <a:t>. (cód. 845</a:t>
            </a:r>
            <a:r>
              <a:rPr lang="es-ES" sz="2400" dirty="0" smtClean="0">
                <a:latin typeface="Times New Roman" pitchFamily="18" charset="0"/>
                <a:cs typeface="Times New Roman" pitchFamily="18" charset="0"/>
              </a:rPr>
              <a:t>), </a:t>
            </a:r>
            <a:r>
              <a:rPr lang="es-ES" sz="2400" dirty="0" err="1">
                <a:latin typeface="Times New Roman" pitchFamily="18" charset="0"/>
                <a:cs typeface="Times New Roman" pitchFamily="18" charset="0"/>
              </a:rPr>
              <a:t>Adic</a:t>
            </a:r>
            <a:r>
              <a:rPr lang="es-ES" sz="2400" dirty="0">
                <a:latin typeface="Times New Roman" pitchFamily="18" charset="0"/>
                <a:cs typeface="Times New Roman" pitchFamily="18" charset="0"/>
              </a:rPr>
              <a:t>. Dto.141/15-1542/20 MET/MEP (cód. 846), </a:t>
            </a:r>
            <a:r>
              <a:rPr lang="es-ES" sz="2400" dirty="0" err="1" smtClean="0">
                <a:latin typeface="Times New Roman" pitchFamily="18" charset="0"/>
                <a:cs typeface="Times New Roman" pitchFamily="18" charset="0"/>
              </a:rPr>
              <a:t>Adic</a:t>
            </a:r>
            <a:r>
              <a:rPr lang="es-ES" sz="2400" dirty="0">
                <a:latin typeface="Times New Roman" pitchFamily="18" charset="0"/>
                <a:cs typeface="Times New Roman" pitchFamily="18" charset="0"/>
              </a:rPr>
              <a:t>. Dto. 141/15 </a:t>
            </a:r>
            <a:r>
              <a:rPr lang="es-ES" sz="2400" dirty="0" err="1">
                <a:latin typeface="Times New Roman" pitchFamily="18" charset="0"/>
                <a:cs typeface="Times New Roman" pitchFamily="18" charset="0"/>
              </a:rPr>
              <a:t>Precep</a:t>
            </a:r>
            <a:r>
              <a:rPr lang="es-ES" sz="2400" dirty="0">
                <a:latin typeface="Times New Roman" pitchFamily="18" charset="0"/>
                <a:cs typeface="Times New Roman" pitchFamily="18" charset="0"/>
              </a:rPr>
              <a:t>/Sec. (cód. 847</a:t>
            </a:r>
            <a:r>
              <a:rPr lang="es-ES" sz="2400" dirty="0" smtClean="0">
                <a:latin typeface="Times New Roman" pitchFamily="18" charset="0"/>
                <a:cs typeface="Times New Roman" pitchFamily="18" charset="0"/>
              </a:rPr>
              <a:t>), </a:t>
            </a:r>
            <a:r>
              <a:rPr lang="es-ES" sz="2400" dirty="0" err="1">
                <a:latin typeface="Times New Roman" pitchFamily="18" charset="0"/>
                <a:cs typeface="Times New Roman" pitchFamily="18" charset="0"/>
              </a:rPr>
              <a:t>Adic</a:t>
            </a:r>
            <a:r>
              <a:rPr lang="es-ES" sz="2400" dirty="0">
                <a:latin typeface="Times New Roman" pitchFamily="18" charset="0"/>
                <a:cs typeface="Times New Roman" pitchFamily="18" charset="0"/>
              </a:rPr>
              <a:t>. Escuela Jornada </a:t>
            </a:r>
            <a:r>
              <a:rPr lang="es-ES" sz="2400" dirty="0" err="1">
                <a:latin typeface="Times New Roman" pitchFamily="18" charset="0"/>
                <a:cs typeface="Times New Roman" pitchFamily="18" charset="0"/>
              </a:rPr>
              <a:t>comp</a:t>
            </a:r>
            <a:r>
              <a:rPr lang="es-ES" sz="2400" dirty="0">
                <a:latin typeface="Times New Roman" pitchFamily="18" charset="0"/>
                <a:cs typeface="Times New Roman" pitchFamily="18" charset="0"/>
              </a:rPr>
              <a:t>/Ext. (cód. </a:t>
            </a:r>
            <a:r>
              <a:rPr lang="es-ES" sz="2400" dirty="0" smtClean="0">
                <a:latin typeface="Times New Roman" pitchFamily="18" charset="0"/>
                <a:cs typeface="Times New Roman" pitchFamily="18" charset="0"/>
              </a:rPr>
              <a:t>908), </a:t>
            </a:r>
            <a:r>
              <a:rPr lang="es-ES" sz="2400" dirty="0" err="1" smtClean="0">
                <a:latin typeface="Times New Roman" pitchFamily="18" charset="0"/>
                <a:cs typeface="Times New Roman" pitchFamily="18" charset="0"/>
              </a:rPr>
              <a:t>Adic</a:t>
            </a:r>
            <a:r>
              <a:rPr lang="es-ES" sz="2400" dirty="0">
                <a:latin typeface="Times New Roman" pitchFamily="18" charset="0"/>
                <a:cs typeface="Times New Roman" pitchFamily="18" charset="0"/>
              </a:rPr>
              <a:t>. Corrector Dto. 1542/20 (cód. 920) y </a:t>
            </a:r>
            <a:r>
              <a:rPr lang="es-ES" sz="2400" dirty="0" err="1">
                <a:latin typeface="Times New Roman" pitchFamily="18" charset="0"/>
                <a:cs typeface="Times New Roman" pitchFamily="18" charset="0"/>
              </a:rPr>
              <a:t>Adic</a:t>
            </a:r>
            <a:r>
              <a:rPr lang="es-ES" sz="2400" dirty="0">
                <a:latin typeface="Times New Roman" pitchFamily="18" charset="0"/>
                <a:cs typeface="Times New Roman" pitchFamily="18" charset="0"/>
              </a:rPr>
              <a:t>. Material Didáctico y Tecnológico (cód. 923</a:t>
            </a:r>
            <a:r>
              <a:rPr lang="es-ES" sz="2400" dirty="0" smtClean="0">
                <a:latin typeface="Times New Roman" pitchFamily="18" charset="0"/>
                <a:cs typeface="Times New Roman" pitchFamily="18" charset="0"/>
              </a:rPr>
              <a:t>).</a:t>
            </a:r>
          </a:p>
          <a:p>
            <a:endParaRPr lang="es-ES" sz="2400" dirty="0">
              <a:latin typeface="Times New Roman" pitchFamily="18" charset="0"/>
              <a:cs typeface="Times New Roman" pitchFamily="18" charset="0"/>
            </a:endParaRPr>
          </a:p>
          <a:p>
            <a:r>
              <a:rPr lang="es-ES" sz="2400" dirty="0" smtClean="0">
                <a:latin typeface="Times New Roman" pitchFamily="18" charset="0"/>
                <a:cs typeface="Times New Roman" pitchFamily="18" charset="0"/>
              </a:rPr>
              <a:t>Una vez obtenido el resultado de la suma, se multiplica por el 20% y así se calcula el Estado Docente.</a:t>
            </a:r>
            <a:endParaRPr lang="es-ES" sz="2400" dirty="0">
              <a:latin typeface="Times New Roman" pitchFamily="18" charset="0"/>
              <a:cs typeface="Times New Roman" pitchFamily="18" charset="0"/>
            </a:endParaRPr>
          </a:p>
          <a:p>
            <a:endParaRPr lang="es-AR" sz="2400" dirty="0">
              <a:latin typeface="Times New Roman" pitchFamily="18" charset="0"/>
              <a:cs typeface="Times New Roman" pitchFamily="18" charset="0"/>
            </a:endParaRPr>
          </a:p>
        </p:txBody>
      </p:sp>
    </p:spTree>
    <p:extLst>
      <p:ext uri="{BB962C8B-B14F-4D97-AF65-F5344CB8AC3E}">
        <p14:creationId xmlns:p14="http://schemas.microsoft.com/office/powerpoint/2010/main" val="12606810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836712"/>
            <a:ext cx="7776864" cy="5632311"/>
          </a:xfrm>
          <a:prstGeom prst="rect">
            <a:avLst/>
          </a:prstGeom>
          <a:noFill/>
        </p:spPr>
        <p:txBody>
          <a:bodyPr wrap="square" rtlCol="0">
            <a:spAutoFit/>
          </a:bodyPr>
          <a:lstStyle/>
          <a:p>
            <a:r>
              <a:rPr lang="es-ES" sz="2400" b="1" u="sng" dirty="0" smtClean="0">
                <a:latin typeface="Times New Roman" pitchFamily="18" charset="0"/>
                <a:cs typeface="Times New Roman" pitchFamily="18" charset="0"/>
              </a:rPr>
              <a:t>Código 165</a:t>
            </a:r>
            <a:r>
              <a:rPr lang="es-ES" sz="2400" b="1" dirty="0" smtClean="0">
                <a:latin typeface="Times New Roman" pitchFamily="18" charset="0"/>
                <a:cs typeface="Times New Roman" pitchFamily="18" charset="0"/>
              </a:rPr>
              <a:t>: ZONA</a:t>
            </a:r>
          </a:p>
          <a:p>
            <a:endParaRPr lang="es-ES" sz="2400" b="1" dirty="0" smtClean="0">
              <a:latin typeface="Times New Roman" pitchFamily="18" charset="0"/>
              <a:cs typeface="Times New Roman" pitchFamily="18" charset="0"/>
            </a:endParaRPr>
          </a:p>
          <a:p>
            <a:r>
              <a:rPr lang="es-ES" sz="2400" dirty="0" smtClean="0">
                <a:latin typeface="Times New Roman" pitchFamily="18" charset="0"/>
                <a:cs typeface="Times New Roman" pitchFamily="18" charset="0"/>
              </a:rPr>
              <a:t>Para calcular este código, en primer lugar debemos sumar los siguientes ítems del recibo de sueldo (siempre que aparezcan en él): </a:t>
            </a:r>
            <a:r>
              <a:rPr lang="es-ES" sz="2400" dirty="0">
                <a:latin typeface="Times New Roman" pitchFamily="18" charset="0"/>
                <a:cs typeface="Times New Roman" pitchFamily="18" charset="0"/>
              </a:rPr>
              <a:t>MADE (código 4), Prolongación de Jornada (cód. 5), </a:t>
            </a:r>
            <a:r>
              <a:rPr lang="es-ES" sz="2400" dirty="0" err="1">
                <a:latin typeface="Times New Roman" pitchFamily="18" charset="0"/>
                <a:cs typeface="Times New Roman" pitchFamily="18" charset="0"/>
              </a:rPr>
              <a:t>Adic</a:t>
            </a:r>
            <a:r>
              <a:rPr lang="es-ES" sz="2400" dirty="0">
                <a:latin typeface="Times New Roman" pitchFamily="18" charset="0"/>
                <a:cs typeface="Times New Roman" pitchFamily="18" charset="0"/>
              </a:rPr>
              <a:t>. Tarea Diferenciada (cód. 9), Sueldo (cód. 50), Dedicación Exclusiva (cód. 92</a:t>
            </a:r>
            <a:r>
              <a:rPr lang="es-ES" sz="2400" dirty="0" smtClean="0">
                <a:latin typeface="Times New Roman" pitchFamily="18" charset="0"/>
                <a:cs typeface="Times New Roman" pitchFamily="18" charset="0"/>
              </a:rPr>
              <a:t>), </a:t>
            </a:r>
            <a:r>
              <a:rPr lang="es-ES" sz="2400" dirty="0" err="1">
                <a:latin typeface="Times New Roman" pitchFamily="18" charset="0"/>
                <a:cs typeface="Times New Roman" pitchFamily="18" charset="0"/>
              </a:rPr>
              <a:t>Adic</a:t>
            </a:r>
            <a:r>
              <a:rPr lang="es-ES" sz="2400" dirty="0">
                <a:latin typeface="Times New Roman" pitchFamily="18" charset="0"/>
                <a:cs typeface="Times New Roman" pitchFamily="18" charset="0"/>
              </a:rPr>
              <a:t>. Prov. Rem. </a:t>
            </a:r>
            <a:r>
              <a:rPr lang="es-ES" sz="2400" dirty="0" err="1">
                <a:latin typeface="Times New Roman" pitchFamily="18" charset="0"/>
                <a:cs typeface="Times New Roman" pitchFamily="18" charset="0"/>
              </a:rPr>
              <a:t>Bonif</a:t>
            </a:r>
            <a:r>
              <a:rPr lang="es-ES" sz="2400" dirty="0">
                <a:latin typeface="Times New Roman" pitchFamily="18" charset="0"/>
                <a:cs typeface="Times New Roman" pitchFamily="18" charset="0"/>
              </a:rPr>
              <a:t>. (cód.403), </a:t>
            </a:r>
            <a:r>
              <a:rPr lang="es-ES" sz="2400" dirty="0" err="1">
                <a:latin typeface="Times New Roman" pitchFamily="18" charset="0"/>
                <a:cs typeface="Times New Roman" pitchFamily="18" charset="0"/>
              </a:rPr>
              <a:t>Adic</a:t>
            </a:r>
            <a:r>
              <a:rPr lang="es-ES" sz="2400" dirty="0">
                <a:latin typeface="Times New Roman" pitchFamily="18" charset="0"/>
                <a:cs typeface="Times New Roman" pitchFamily="18" charset="0"/>
              </a:rPr>
              <a:t>. Primer Cargo (cód. 779), </a:t>
            </a:r>
            <a:r>
              <a:rPr lang="es-ES" sz="2400" dirty="0" err="1">
                <a:latin typeface="Times New Roman" pitchFamily="18" charset="0"/>
                <a:cs typeface="Times New Roman" pitchFamily="18" charset="0"/>
              </a:rPr>
              <a:t>Adic</a:t>
            </a:r>
            <a:r>
              <a:rPr lang="es-ES" sz="2400" dirty="0">
                <a:latin typeface="Times New Roman" pitchFamily="18" charset="0"/>
                <a:cs typeface="Times New Roman" pitchFamily="18" charset="0"/>
              </a:rPr>
              <a:t>. Dto. 141/15-1303/18 </a:t>
            </a:r>
            <a:r>
              <a:rPr lang="es-ES" sz="2400" dirty="0" err="1">
                <a:latin typeface="Times New Roman" pitchFamily="18" charset="0"/>
                <a:cs typeface="Times New Roman" pitchFamily="18" charset="0"/>
              </a:rPr>
              <a:t>Esp</a:t>
            </a:r>
            <a:r>
              <a:rPr lang="es-ES" sz="2400" dirty="0">
                <a:latin typeface="Times New Roman" pitchFamily="18" charset="0"/>
                <a:cs typeface="Times New Roman" pitchFamily="18" charset="0"/>
              </a:rPr>
              <a:t>/</a:t>
            </a:r>
            <a:r>
              <a:rPr lang="es-ES" sz="2400" dirty="0" err="1">
                <a:latin typeface="Times New Roman" pitchFamily="18" charset="0"/>
                <a:cs typeface="Times New Roman" pitchFamily="18" charset="0"/>
              </a:rPr>
              <a:t>Abor</a:t>
            </a:r>
            <a:r>
              <a:rPr lang="es-ES" sz="2400" dirty="0">
                <a:latin typeface="Times New Roman" pitchFamily="18" charset="0"/>
                <a:cs typeface="Times New Roman" pitchFamily="18" charset="0"/>
              </a:rPr>
              <a:t>. (cód. 845), </a:t>
            </a:r>
            <a:r>
              <a:rPr lang="es-ES" sz="2400" dirty="0" err="1">
                <a:latin typeface="Times New Roman" pitchFamily="18" charset="0"/>
                <a:cs typeface="Times New Roman" pitchFamily="18" charset="0"/>
              </a:rPr>
              <a:t>Adic</a:t>
            </a:r>
            <a:r>
              <a:rPr lang="es-ES" sz="2400" dirty="0">
                <a:latin typeface="Times New Roman" pitchFamily="18" charset="0"/>
                <a:cs typeface="Times New Roman" pitchFamily="18" charset="0"/>
              </a:rPr>
              <a:t>. Dto.141/15-1542/20 MET/MEP (cód. 846),  </a:t>
            </a:r>
            <a:r>
              <a:rPr lang="es-ES" sz="2400" dirty="0" err="1">
                <a:latin typeface="Times New Roman" pitchFamily="18" charset="0"/>
                <a:cs typeface="Times New Roman" pitchFamily="18" charset="0"/>
              </a:rPr>
              <a:t>Adic</a:t>
            </a:r>
            <a:r>
              <a:rPr lang="es-ES" sz="2400" dirty="0">
                <a:latin typeface="Times New Roman" pitchFamily="18" charset="0"/>
                <a:cs typeface="Times New Roman" pitchFamily="18" charset="0"/>
              </a:rPr>
              <a:t>. Dto. 141/15 </a:t>
            </a:r>
            <a:r>
              <a:rPr lang="es-ES" sz="2400" dirty="0" err="1">
                <a:latin typeface="Times New Roman" pitchFamily="18" charset="0"/>
                <a:cs typeface="Times New Roman" pitchFamily="18" charset="0"/>
              </a:rPr>
              <a:t>Precep</a:t>
            </a:r>
            <a:r>
              <a:rPr lang="es-ES" sz="2400" dirty="0">
                <a:latin typeface="Times New Roman" pitchFamily="18" charset="0"/>
                <a:cs typeface="Times New Roman" pitchFamily="18" charset="0"/>
              </a:rPr>
              <a:t>/Sec. (cód. 847) y </a:t>
            </a:r>
            <a:r>
              <a:rPr lang="es-ES" sz="2400" dirty="0" err="1">
                <a:latin typeface="Times New Roman" pitchFamily="18" charset="0"/>
                <a:cs typeface="Times New Roman" pitchFamily="18" charset="0"/>
              </a:rPr>
              <a:t>Adic</a:t>
            </a:r>
            <a:r>
              <a:rPr lang="es-ES" sz="2400" dirty="0">
                <a:latin typeface="Times New Roman" pitchFamily="18" charset="0"/>
                <a:cs typeface="Times New Roman" pitchFamily="18" charset="0"/>
              </a:rPr>
              <a:t>. Escuela Jornada </a:t>
            </a:r>
            <a:r>
              <a:rPr lang="es-ES" sz="2400" dirty="0" err="1">
                <a:latin typeface="Times New Roman" pitchFamily="18" charset="0"/>
                <a:cs typeface="Times New Roman" pitchFamily="18" charset="0"/>
              </a:rPr>
              <a:t>comp</a:t>
            </a:r>
            <a:r>
              <a:rPr lang="es-ES" sz="2400" dirty="0">
                <a:latin typeface="Times New Roman" pitchFamily="18" charset="0"/>
                <a:cs typeface="Times New Roman" pitchFamily="18" charset="0"/>
              </a:rPr>
              <a:t>/Ext. (cód. 908). </a:t>
            </a:r>
            <a:endParaRPr lang="es-ES" sz="2400" dirty="0" smtClean="0">
              <a:latin typeface="Times New Roman" pitchFamily="18" charset="0"/>
              <a:cs typeface="Times New Roman" pitchFamily="18" charset="0"/>
            </a:endParaRPr>
          </a:p>
          <a:p>
            <a:endParaRPr lang="es-ES" sz="2400" dirty="0" smtClean="0">
              <a:latin typeface="Times New Roman" pitchFamily="18" charset="0"/>
              <a:cs typeface="Times New Roman" pitchFamily="18" charset="0"/>
            </a:endParaRPr>
          </a:p>
          <a:p>
            <a:r>
              <a:rPr lang="es-ES" sz="2400" dirty="0" smtClean="0">
                <a:latin typeface="Times New Roman" pitchFamily="18" charset="0"/>
                <a:cs typeface="Times New Roman" pitchFamily="18" charset="0"/>
              </a:rPr>
              <a:t>Una vez obtenido el resultado de la suma, se multiplica por el porcentaje de zona que posea el docente (si es que lo tiene) y se encuentra así el monto correspondiente a zona.</a:t>
            </a:r>
            <a:endParaRPr lang="es-AR" sz="2400" dirty="0">
              <a:latin typeface="Times New Roman" pitchFamily="18" charset="0"/>
              <a:cs typeface="Times New Roman" pitchFamily="18" charset="0"/>
            </a:endParaRPr>
          </a:p>
        </p:txBody>
      </p:sp>
    </p:spTree>
    <p:extLst>
      <p:ext uri="{BB962C8B-B14F-4D97-AF65-F5344CB8AC3E}">
        <p14:creationId xmlns:p14="http://schemas.microsoft.com/office/powerpoint/2010/main" val="32930723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476672"/>
            <a:ext cx="7848872" cy="6740307"/>
          </a:xfrm>
          <a:prstGeom prst="rect">
            <a:avLst/>
          </a:prstGeom>
          <a:noFill/>
        </p:spPr>
        <p:txBody>
          <a:bodyPr wrap="square" rtlCol="0">
            <a:spAutoFit/>
          </a:bodyPr>
          <a:lstStyle/>
          <a:p>
            <a:r>
              <a:rPr lang="es-ES" sz="2400" b="1" u="sng" dirty="0" smtClean="0">
                <a:latin typeface="Times New Roman" pitchFamily="18" charset="0"/>
                <a:cs typeface="Times New Roman" pitchFamily="18" charset="0"/>
              </a:rPr>
              <a:t>Montos de la columna de descuentos</a:t>
            </a:r>
            <a:r>
              <a:rPr lang="es-ES" sz="2400" b="1" dirty="0" smtClean="0">
                <a:latin typeface="Times New Roman" pitchFamily="18" charset="0"/>
                <a:cs typeface="Times New Roman" pitchFamily="18" charset="0"/>
              </a:rPr>
              <a:t>:</a:t>
            </a:r>
          </a:p>
          <a:p>
            <a:r>
              <a:rPr lang="es-ES" sz="2400" dirty="0" smtClean="0">
                <a:latin typeface="Times New Roman" pitchFamily="18" charset="0"/>
                <a:cs typeface="Times New Roman" pitchFamily="18" charset="0"/>
              </a:rPr>
              <a:t>Ahora estamos en condiciones de explicar cómo se calculan los montos que figuran en la última columna de nuestros recibos de sueldo.</a:t>
            </a:r>
          </a:p>
          <a:p>
            <a:endParaRPr lang="es-ES" sz="2400" dirty="0" smtClean="0">
              <a:latin typeface="Times New Roman" pitchFamily="18" charset="0"/>
              <a:cs typeface="Times New Roman" pitchFamily="18" charset="0"/>
            </a:endParaRPr>
          </a:p>
          <a:p>
            <a:r>
              <a:rPr lang="es-ES" sz="2400" b="1" u="sng" dirty="0" smtClean="0">
                <a:latin typeface="Times New Roman" pitchFamily="18" charset="0"/>
                <a:cs typeface="Times New Roman" pitchFamily="18" charset="0"/>
              </a:rPr>
              <a:t>Código 480</a:t>
            </a:r>
            <a:r>
              <a:rPr lang="es-ES" sz="2400" b="1" dirty="0" smtClean="0">
                <a:latin typeface="Times New Roman" pitchFamily="18" charset="0"/>
                <a:cs typeface="Times New Roman" pitchFamily="18" charset="0"/>
              </a:rPr>
              <a:t>: SERVICIO FUNERARIO</a:t>
            </a:r>
          </a:p>
          <a:p>
            <a:r>
              <a:rPr lang="es-ES" sz="2400" dirty="0" smtClean="0">
                <a:latin typeface="Times New Roman" pitchFamily="18" charset="0"/>
                <a:cs typeface="Times New Roman" pitchFamily="18" charset="0"/>
              </a:rPr>
              <a:t>Para calcular este ítem se multiplica el monto total de la columna de Haberes con Aportes por el 0,385%.</a:t>
            </a:r>
          </a:p>
          <a:p>
            <a:endParaRPr lang="es-ES" sz="2400" dirty="0" smtClean="0">
              <a:latin typeface="Times New Roman" pitchFamily="18" charset="0"/>
              <a:cs typeface="Times New Roman" pitchFamily="18" charset="0"/>
            </a:endParaRPr>
          </a:p>
          <a:p>
            <a:r>
              <a:rPr lang="es-ES" sz="2400" b="1" u="sng" dirty="0" smtClean="0">
                <a:latin typeface="Times New Roman" pitchFamily="18" charset="0"/>
                <a:cs typeface="Times New Roman" pitchFamily="18" charset="0"/>
              </a:rPr>
              <a:t>Código 489</a:t>
            </a:r>
            <a:r>
              <a:rPr lang="es-ES" sz="2400" b="1" dirty="0" smtClean="0">
                <a:latin typeface="Times New Roman" pitchFamily="18" charset="0"/>
                <a:cs typeface="Times New Roman" pitchFamily="18" charset="0"/>
              </a:rPr>
              <a:t>: APORTE JUBILATORIO DOCENTE</a:t>
            </a:r>
          </a:p>
          <a:p>
            <a:r>
              <a:rPr lang="es-ES" sz="2400" dirty="0">
                <a:latin typeface="Times New Roman" pitchFamily="18" charset="0"/>
                <a:cs typeface="Times New Roman" pitchFamily="18" charset="0"/>
              </a:rPr>
              <a:t>Para calcular este ítem se multiplica el monto total de la columna de Haberes con Aportes por el </a:t>
            </a:r>
            <a:r>
              <a:rPr lang="es-ES" sz="2400" dirty="0" smtClean="0">
                <a:latin typeface="Times New Roman" pitchFamily="18" charset="0"/>
                <a:cs typeface="Times New Roman" pitchFamily="18" charset="0"/>
              </a:rPr>
              <a:t>14%.</a:t>
            </a:r>
          </a:p>
          <a:p>
            <a:endParaRPr lang="es-ES" sz="2400" dirty="0" smtClean="0">
              <a:latin typeface="Times New Roman" pitchFamily="18" charset="0"/>
              <a:cs typeface="Times New Roman" pitchFamily="18" charset="0"/>
            </a:endParaRPr>
          </a:p>
          <a:p>
            <a:r>
              <a:rPr lang="es-ES" sz="2400" b="1" u="sng" dirty="0" smtClean="0">
                <a:latin typeface="Times New Roman" pitchFamily="18" charset="0"/>
                <a:cs typeface="Times New Roman" pitchFamily="18" charset="0"/>
              </a:rPr>
              <a:t>Código 495</a:t>
            </a:r>
            <a:r>
              <a:rPr lang="es-ES" sz="2400" b="1" dirty="0" smtClean="0">
                <a:latin typeface="Times New Roman" pitchFamily="18" charset="0"/>
                <a:cs typeface="Times New Roman" pitchFamily="18" charset="0"/>
              </a:rPr>
              <a:t>: APORTE OBRA SOCIAL</a:t>
            </a:r>
          </a:p>
          <a:p>
            <a:r>
              <a:rPr lang="es-ES" sz="2400" dirty="0">
                <a:latin typeface="Times New Roman" pitchFamily="18" charset="0"/>
                <a:cs typeface="Times New Roman" pitchFamily="18" charset="0"/>
              </a:rPr>
              <a:t>Para calcular este ítem se multiplica el monto total de la columna de Haberes con Aportes por el </a:t>
            </a:r>
            <a:r>
              <a:rPr lang="es-ES" sz="2400" dirty="0" smtClean="0">
                <a:latin typeface="Times New Roman" pitchFamily="18" charset="0"/>
                <a:cs typeface="Times New Roman" pitchFamily="18" charset="0"/>
              </a:rPr>
              <a:t>5</a:t>
            </a:r>
            <a:r>
              <a:rPr lang="es-ES" sz="2400" dirty="0">
                <a:latin typeface="Times New Roman" pitchFamily="18" charset="0"/>
                <a:cs typeface="Times New Roman" pitchFamily="18" charset="0"/>
              </a:rPr>
              <a:t>%.</a:t>
            </a:r>
          </a:p>
          <a:p>
            <a:endParaRPr lang="es-ES" sz="2400" dirty="0">
              <a:latin typeface="Times New Roman" pitchFamily="18" charset="0"/>
              <a:cs typeface="Times New Roman" pitchFamily="18" charset="0"/>
            </a:endParaRPr>
          </a:p>
          <a:p>
            <a:endParaRPr lang="es-AR" sz="2400" dirty="0">
              <a:latin typeface="Times New Roman" pitchFamily="18" charset="0"/>
              <a:cs typeface="Times New Roman" pitchFamily="18" charset="0"/>
            </a:endParaRPr>
          </a:p>
        </p:txBody>
      </p:sp>
    </p:spTree>
    <p:extLst>
      <p:ext uri="{BB962C8B-B14F-4D97-AF65-F5344CB8AC3E}">
        <p14:creationId xmlns:p14="http://schemas.microsoft.com/office/powerpoint/2010/main" val="33968696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836712"/>
            <a:ext cx="7920880" cy="6001643"/>
          </a:xfrm>
          <a:prstGeom prst="rect">
            <a:avLst/>
          </a:prstGeom>
          <a:noFill/>
        </p:spPr>
        <p:txBody>
          <a:bodyPr wrap="square" rtlCol="0">
            <a:spAutoFit/>
          </a:bodyPr>
          <a:lstStyle/>
          <a:p>
            <a:r>
              <a:rPr lang="es-ES" sz="2400" b="1" u="sng" dirty="0" smtClean="0">
                <a:latin typeface="Times New Roman" pitchFamily="18" charset="0"/>
                <a:cs typeface="Times New Roman" pitchFamily="18" charset="0"/>
              </a:rPr>
              <a:t>Código 510</a:t>
            </a:r>
            <a:r>
              <a:rPr lang="es-ES" sz="2400" b="1" dirty="0" smtClean="0">
                <a:latin typeface="Times New Roman" pitchFamily="18" charset="0"/>
                <a:cs typeface="Times New Roman" pitchFamily="18" charset="0"/>
              </a:rPr>
              <a:t>: SINDICATO SEMAB-CEA</a:t>
            </a:r>
          </a:p>
          <a:p>
            <a:r>
              <a:rPr lang="es-ES" sz="2400" dirty="0">
                <a:latin typeface="Times New Roman" pitchFamily="18" charset="0"/>
                <a:cs typeface="Times New Roman" pitchFamily="18" charset="0"/>
              </a:rPr>
              <a:t>Para calcular este ítem se multiplica el monto total de la columna de Haberes con Aportes por el 1</a:t>
            </a:r>
            <a:r>
              <a:rPr lang="es-ES" sz="2400" dirty="0" smtClean="0">
                <a:latin typeface="Times New Roman" pitchFamily="18" charset="0"/>
                <a:cs typeface="Times New Roman" pitchFamily="18" charset="0"/>
              </a:rPr>
              <a:t>%.</a:t>
            </a:r>
          </a:p>
          <a:p>
            <a:endParaRPr lang="es-ES" sz="2400" dirty="0">
              <a:latin typeface="Times New Roman" pitchFamily="18" charset="0"/>
              <a:cs typeface="Times New Roman" pitchFamily="18" charset="0"/>
            </a:endParaRPr>
          </a:p>
          <a:p>
            <a:r>
              <a:rPr lang="es-ES" sz="2400" b="1" u="sng" dirty="0" smtClean="0">
                <a:latin typeface="Times New Roman" pitchFamily="18" charset="0"/>
                <a:cs typeface="Times New Roman" pitchFamily="18" charset="0"/>
              </a:rPr>
              <a:t>Código 519</a:t>
            </a:r>
            <a:r>
              <a:rPr lang="es-ES" sz="2400" b="1" dirty="0" smtClean="0">
                <a:latin typeface="Times New Roman" pitchFamily="18" charset="0"/>
                <a:cs typeface="Times New Roman" pitchFamily="18" charset="0"/>
              </a:rPr>
              <a:t>: SEGURO DE VIDA OBLIGATORIO DTO. 2622/08</a:t>
            </a:r>
          </a:p>
          <a:p>
            <a:r>
              <a:rPr lang="es-ES" sz="2400" dirty="0" smtClean="0">
                <a:latin typeface="Times New Roman" pitchFamily="18" charset="0"/>
                <a:cs typeface="Times New Roman" pitchFamily="18" charset="0"/>
              </a:rPr>
              <a:t>Este código tiene un valor fijo que, en la mayoría de los casos es de $70,07.</a:t>
            </a:r>
          </a:p>
          <a:p>
            <a:endParaRPr lang="es-ES" sz="2400" dirty="0">
              <a:latin typeface="Times New Roman" pitchFamily="18" charset="0"/>
              <a:cs typeface="Times New Roman" pitchFamily="18" charset="0"/>
            </a:endParaRPr>
          </a:p>
          <a:p>
            <a:r>
              <a:rPr lang="es-ES" sz="2400" b="1" dirty="0" smtClean="0">
                <a:latin typeface="Times New Roman" pitchFamily="18" charset="0"/>
                <a:cs typeface="Times New Roman" pitchFamily="18" charset="0"/>
              </a:rPr>
              <a:t>Para obtener el Importe a Cobrar que figura en los recibos debemos sumar el total de la columna de Haberes con Aportes, el total de la columna de Haberes sin Aportes (Pasajes) y la columna de Salario Familiar y a este resultado, debemos restarle el total de la columna de Descuentos. </a:t>
            </a:r>
            <a:endParaRPr lang="es-ES" sz="2400" b="1" dirty="0">
              <a:latin typeface="Times New Roman" pitchFamily="18" charset="0"/>
              <a:cs typeface="Times New Roman" pitchFamily="18" charset="0"/>
            </a:endParaRPr>
          </a:p>
          <a:p>
            <a:endParaRPr lang="es-AR" sz="2400" dirty="0">
              <a:latin typeface="Times New Roman" pitchFamily="18" charset="0"/>
              <a:cs typeface="Times New Roman" pitchFamily="18" charset="0"/>
            </a:endParaRPr>
          </a:p>
        </p:txBody>
      </p:sp>
    </p:spTree>
    <p:extLst>
      <p:ext uri="{BB962C8B-B14F-4D97-AF65-F5344CB8AC3E}">
        <p14:creationId xmlns:p14="http://schemas.microsoft.com/office/powerpoint/2010/main" val="3934257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548680"/>
            <a:ext cx="8280920" cy="5632311"/>
          </a:xfrm>
          <a:prstGeom prst="rect">
            <a:avLst/>
          </a:prstGeom>
          <a:noFill/>
        </p:spPr>
        <p:txBody>
          <a:bodyPr wrap="square" rtlCol="0">
            <a:spAutoFit/>
          </a:bodyPr>
          <a:lstStyle/>
          <a:p>
            <a:r>
              <a:rPr lang="es-ES" sz="2400" b="1" u="sng" dirty="0" smtClean="0">
                <a:latin typeface="Times New Roman" pitchFamily="18" charset="0"/>
                <a:cs typeface="Times New Roman" pitchFamily="18" charset="0"/>
              </a:rPr>
              <a:t>Código 5</a:t>
            </a:r>
            <a:r>
              <a:rPr lang="es-ES" sz="2400" b="1" dirty="0" smtClean="0">
                <a:latin typeface="Times New Roman" pitchFamily="18" charset="0"/>
                <a:cs typeface="Times New Roman" pitchFamily="18" charset="0"/>
              </a:rPr>
              <a:t>: PROLONGACIÓN DE JORNADA</a:t>
            </a:r>
          </a:p>
          <a:p>
            <a:r>
              <a:rPr lang="es-ES" sz="2400" dirty="0" smtClean="0">
                <a:latin typeface="Times New Roman" pitchFamily="18" charset="0"/>
                <a:cs typeface="Times New Roman" pitchFamily="18" charset="0"/>
              </a:rPr>
              <a:t>Este adicional corresponde al 75% del sueldo básico (código 50) y es remunerativo y bonificable a Presentismo, Antigüedad, Estado Docente, Zona y Adicional Corrector (código 920).</a:t>
            </a:r>
          </a:p>
          <a:p>
            <a:r>
              <a:rPr lang="es-ES" sz="2400" u="sng" dirty="0" smtClean="0">
                <a:latin typeface="Times New Roman" pitchFamily="18" charset="0"/>
                <a:cs typeface="Times New Roman" pitchFamily="18" charset="0"/>
              </a:rPr>
              <a:t>Por ejemplo</a:t>
            </a:r>
            <a:r>
              <a:rPr lang="es-ES" sz="2400" dirty="0" smtClean="0">
                <a:latin typeface="Times New Roman" pitchFamily="18" charset="0"/>
                <a:cs typeface="Times New Roman" pitchFamily="18" charset="0"/>
              </a:rPr>
              <a:t>: Un Maestro de Grado de Esc. De Frontera cobra $13650,77 de sueldo básico, por lo que su Adicional por Prolongación de Jornada será de $10238,08.</a:t>
            </a:r>
          </a:p>
          <a:p>
            <a:endParaRPr lang="es-ES" sz="2400" u="sng" dirty="0" smtClean="0">
              <a:latin typeface="Times New Roman" pitchFamily="18" charset="0"/>
              <a:cs typeface="Times New Roman" pitchFamily="18" charset="0"/>
            </a:endParaRPr>
          </a:p>
          <a:p>
            <a:r>
              <a:rPr lang="es-ES" sz="2400" dirty="0" smtClean="0">
                <a:latin typeface="Times New Roman" pitchFamily="18" charset="0"/>
                <a:cs typeface="Times New Roman" pitchFamily="18" charset="0"/>
              </a:rPr>
              <a:t>Perciben este adicional: </a:t>
            </a:r>
            <a:r>
              <a:rPr lang="es-ES" sz="2400" b="1" dirty="0" smtClean="0">
                <a:latin typeface="Times New Roman" pitchFamily="18" charset="0"/>
                <a:cs typeface="Times New Roman" pitchFamily="18" charset="0"/>
              </a:rPr>
              <a:t>Directores y Vicedirectores </a:t>
            </a:r>
            <a:r>
              <a:rPr lang="es-ES" sz="2400" dirty="0" smtClean="0">
                <a:latin typeface="Times New Roman" pitchFamily="18" charset="0"/>
                <a:cs typeface="Times New Roman" pitchFamily="18" charset="0"/>
              </a:rPr>
              <a:t>de Escuelas de Frontera y de Jornada Completa, </a:t>
            </a:r>
            <a:r>
              <a:rPr lang="es-ES" sz="2400" b="1" dirty="0" smtClean="0">
                <a:latin typeface="Times New Roman" pitchFamily="18" charset="0"/>
                <a:cs typeface="Times New Roman" pitchFamily="18" charset="0"/>
              </a:rPr>
              <a:t>Maestros de Grado y Maestros Especiales</a:t>
            </a:r>
            <a:r>
              <a:rPr lang="es-ES" sz="2400" dirty="0" smtClean="0">
                <a:latin typeface="Times New Roman" pitchFamily="18" charset="0"/>
                <a:cs typeface="Times New Roman" pitchFamily="18" charset="0"/>
              </a:rPr>
              <a:t> de Escuelas de Frontera y de Jornada Completa, </a:t>
            </a:r>
            <a:r>
              <a:rPr lang="es-ES" sz="2400" b="1" dirty="0" smtClean="0">
                <a:latin typeface="Times New Roman" pitchFamily="18" charset="0"/>
                <a:cs typeface="Times New Roman" pitchFamily="18" charset="0"/>
              </a:rPr>
              <a:t>Coordinadores</a:t>
            </a:r>
            <a:r>
              <a:rPr lang="es-ES" sz="2400" dirty="0" smtClean="0">
                <a:latin typeface="Times New Roman" pitchFamily="18" charset="0"/>
                <a:cs typeface="Times New Roman" pitchFamily="18" charset="0"/>
              </a:rPr>
              <a:t> de EAJC, </a:t>
            </a:r>
            <a:r>
              <a:rPr lang="es-ES" sz="2400" b="1" dirty="0" smtClean="0">
                <a:latin typeface="Times New Roman" pitchFamily="18" charset="0"/>
                <a:cs typeface="Times New Roman" pitchFamily="18" charset="0"/>
              </a:rPr>
              <a:t>Jefe de Sección </a:t>
            </a:r>
            <a:r>
              <a:rPr lang="es-ES" sz="2400" dirty="0" smtClean="0">
                <a:latin typeface="Times New Roman" pitchFamily="18" charset="0"/>
                <a:cs typeface="Times New Roman" pitchFamily="18" charset="0"/>
              </a:rPr>
              <a:t>EAJC, </a:t>
            </a:r>
            <a:r>
              <a:rPr lang="es-ES" sz="2400" b="1" dirty="0" smtClean="0">
                <a:latin typeface="Times New Roman" pitchFamily="18" charset="0"/>
                <a:cs typeface="Times New Roman" pitchFamily="18" charset="0"/>
              </a:rPr>
              <a:t>Rectores</a:t>
            </a:r>
            <a:r>
              <a:rPr lang="es-ES" sz="2400" dirty="0" smtClean="0">
                <a:latin typeface="Times New Roman" pitchFamily="18" charset="0"/>
                <a:cs typeface="Times New Roman" pitchFamily="18" charset="0"/>
              </a:rPr>
              <a:t> de EAJC, </a:t>
            </a:r>
            <a:r>
              <a:rPr lang="es-ES" sz="2400" b="1" dirty="0" smtClean="0">
                <a:latin typeface="Times New Roman" pitchFamily="18" charset="0"/>
                <a:cs typeface="Times New Roman" pitchFamily="18" charset="0"/>
              </a:rPr>
              <a:t>Secretarios</a:t>
            </a:r>
            <a:r>
              <a:rPr lang="es-ES" sz="2400" dirty="0" smtClean="0">
                <a:latin typeface="Times New Roman" pitchFamily="18" charset="0"/>
                <a:cs typeface="Times New Roman" pitchFamily="18" charset="0"/>
              </a:rPr>
              <a:t> de EAJC, </a:t>
            </a:r>
            <a:r>
              <a:rPr lang="es-ES" sz="2400" b="1" dirty="0" smtClean="0">
                <a:latin typeface="Times New Roman" pitchFamily="18" charset="0"/>
                <a:cs typeface="Times New Roman" pitchFamily="18" charset="0"/>
              </a:rPr>
              <a:t>Maestro de Educación para el Trabajo</a:t>
            </a:r>
            <a:r>
              <a:rPr lang="es-ES" sz="2400" dirty="0" smtClean="0">
                <a:latin typeface="Times New Roman" pitchFamily="18" charset="0"/>
                <a:cs typeface="Times New Roman" pitchFamily="18" charset="0"/>
              </a:rPr>
              <a:t> JC, </a:t>
            </a:r>
            <a:r>
              <a:rPr lang="es-ES" sz="2400" b="1" dirty="0" smtClean="0">
                <a:latin typeface="Times New Roman" pitchFamily="18" charset="0"/>
                <a:cs typeface="Times New Roman" pitchFamily="18" charset="0"/>
              </a:rPr>
              <a:t>Orientador</a:t>
            </a:r>
            <a:r>
              <a:rPr lang="es-ES" sz="2400" dirty="0" smtClean="0">
                <a:latin typeface="Times New Roman" pitchFamily="18" charset="0"/>
                <a:cs typeface="Times New Roman" pitchFamily="18" charset="0"/>
              </a:rPr>
              <a:t> EAJC, </a:t>
            </a:r>
            <a:r>
              <a:rPr lang="es-ES" sz="2400" b="1" dirty="0" smtClean="0">
                <a:latin typeface="Times New Roman" pitchFamily="18" charset="0"/>
                <a:cs typeface="Times New Roman" pitchFamily="18" charset="0"/>
              </a:rPr>
              <a:t>Bibliotecario</a:t>
            </a:r>
            <a:r>
              <a:rPr lang="es-ES" sz="2400" dirty="0" smtClean="0">
                <a:latin typeface="Times New Roman" pitchFamily="18" charset="0"/>
                <a:cs typeface="Times New Roman" pitchFamily="18" charset="0"/>
              </a:rPr>
              <a:t> EAJC y </a:t>
            </a:r>
            <a:r>
              <a:rPr lang="es-ES" sz="2400" b="1" dirty="0" smtClean="0">
                <a:latin typeface="Times New Roman" pitchFamily="18" charset="0"/>
                <a:cs typeface="Times New Roman" pitchFamily="18" charset="0"/>
              </a:rPr>
              <a:t>Ayudante</a:t>
            </a:r>
            <a:r>
              <a:rPr lang="es-ES" sz="2400" dirty="0" smtClean="0">
                <a:latin typeface="Times New Roman" pitchFamily="18" charset="0"/>
                <a:cs typeface="Times New Roman" pitchFamily="18" charset="0"/>
              </a:rPr>
              <a:t> EAJC.</a:t>
            </a:r>
            <a:endParaRPr lang="es-AR" sz="2400" dirty="0">
              <a:latin typeface="Times New Roman" pitchFamily="18" charset="0"/>
              <a:cs typeface="Times New Roman" pitchFamily="18" charset="0"/>
            </a:endParaRPr>
          </a:p>
        </p:txBody>
      </p:sp>
    </p:spTree>
    <p:extLst>
      <p:ext uri="{BB962C8B-B14F-4D97-AF65-F5344CB8AC3E}">
        <p14:creationId xmlns:p14="http://schemas.microsoft.com/office/powerpoint/2010/main" val="5578392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908720"/>
            <a:ext cx="7848872" cy="5262979"/>
          </a:xfrm>
          <a:prstGeom prst="rect">
            <a:avLst/>
          </a:prstGeom>
          <a:noFill/>
        </p:spPr>
        <p:txBody>
          <a:bodyPr wrap="square" rtlCol="0">
            <a:spAutoFit/>
          </a:bodyPr>
          <a:lstStyle/>
          <a:p>
            <a:r>
              <a:rPr lang="es-ES" sz="2400" dirty="0" smtClean="0">
                <a:latin typeface="Times New Roman" pitchFamily="18" charset="0"/>
                <a:cs typeface="Times New Roman" pitchFamily="18" charset="0"/>
              </a:rPr>
              <a:t>Esperamos que este material resulte de utilidad a la hora de analizar el recibo de sueldo que, como podemos ver, tiene muchos aspectos a tener en cuenta.</a:t>
            </a:r>
          </a:p>
          <a:p>
            <a:endParaRPr lang="es-ES" sz="2400" dirty="0" smtClean="0">
              <a:latin typeface="Times New Roman" pitchFamily="18" charset="0"/>
              <a:cs typeface="Times New Roman" pitchFamily="18" charset="0"/>
            </a:endParaRPr>
          </a:p>
          <a:p>
            <a:r>
              <a:rPr lang="es-ES" sz="2400" dirty="0" smtClean="0">
                <a:latin typeface="Times New Roman" pitchFamily="18" charset="0"/>
                <a:cs typeface="Times New Roman" pitchFamily="18" charset="0"/>
              </a:rPr>
              <a:t>Pretende ser un material de guía permanente que se irá ajustando a la realidad a medida que cada uno de nosotros podamos compararlo con nuestros recibos.</a:t>
            </a:r>
          </a:p>
          <a:p>
            <a:endParaRPr lang="es-ES" sz="2400" dirty="0" smtClean="0">
              <a:latin typeface="Times New Roman" pitchFamily="18" charset="0"/>
              <a:cs typeface="Times New Roman" pitchFamily="18" charset="0"/>
            </a:endParaRPr>
          </a:p>
          <a:p>
            <a:r>
              <a:rPr lang="es-ES" sz="2400" dirty="0" smtClean="0">
                <a:latin typeface="Times New Roman" pitchFamily="18" charset="0"/>
                <a:cs typeface="Times New Roman" pitchFamily="18" charset="0"/>
              </a:rPr>
              <a:t>Por eso es de vital importancia que puedan realizar esta contrastación entre la realidad y la simulación para que así nos envíen sus inquietudes y dudas, las cuales siempre serán bien </a:t>
            </a:r>
            <a:r>
              <a:rPr lang="es-ES" sz="2400" smtClean="0">
                <a:latin typeface="Times New Roman" pitchFamily="18" charset="0"/>
                <a:cs typeface="Times New Roman" pitchFamily="18" charset="0"/>
              </a:rPr>
              <a:t>recibidas ya </a:t>
            </a:r>
            <a:r>
              <a:rPr lang="es-ES" sz="2400" dirty="0" smtClean="0">
                <a:latin typeface="Times New Roman" pitchFamily="18" charset="0"/>
                <a:cs typeface="Times New Roman" pitchFamily="18" charset="0"/>
              </a:rPr>
              <a:t>nos ayudarán a mejorar y crecer.</a:t>
            </a:r>
          </a:p>
          <a:p>
            <a:pPr algn="ctr"/>
            <a:endParaRPr lang="es-ES" sz="2400" dirty="0">
              <a:latin typeface="Times New Roman" pitchFamily="18" charset="0"/>
              <a:cs typeface="Times New Roman" pitchFamily="18" charset="0"/>
            </a:endParaRPr>
          </a:p>
          <a:p>
            <a:pPr algn="ctr"/>
            <a:r>
              <a:rPr lang="es-ES" sz="2400" dirty="0" smtClean="0">
                <a:latin typeface="Times New Roman" pitchFamily="18" charset="0"/>
                <a:cs typeface="Times New Roman" pitchFamily="18" charset="0"/>
              </a:rPr>
              <a:t>¡Muchas gracias!</a:t>
            </a:r>
            <a:endParaRPr lang="es-AR" sz="2400" dirty="0">
              <a:latin typeface="Times New Roman" pitchFamily="18" charset="0"/>
              <a:cs typeface="Times New Roman" pitchFamily="18" charset="0"/>
            </a:endParaRPr>
          </a:p>
        </p:txBody>
      </p:sp>
    </p:spTree>
    <p:extLst>
      <p:ext uri="{BB962C8B-B14F-4D97-AF65-F5344CB8AC3E}">
        <p14:creationId xmlns:p14="http://schemas.microsoft.com/office/powerpoint/2010/main" val="3311516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83568" y="565097"/>
            <a:ext cx="7704856" cy="6001643"/>
          </a:xfrm>
          <a:prstGeom prst="rect">
            <a:avLst/>
          </a:prstGeom>
          <a:noFill/>
        </p:spPr>
        <p:txBody>
          <a:bodyPr wrap="square" rtlCol="0">
            <a:spAutoFit/>
          </a:bodyPr>
          <a:lstStyle/>
          <a:p>
            <a:r>
              <a:rPr lang="es-ES" sz="2400" b="1" u="sng" dirty="0" smtClean="0">
                <a:latin typeface="Times New Roman" pitchFamily="18" charset="0"/>
                <a:cs typeface="Times New Roman" pitchFamily="18" charset="0"/>
              </a:rPr>
              <a:t>Código 9</a:t>
            </a:r>
            <a:r>
              <a:rPr lang="es-ES" sz="2400" b="1" dirty="0" smtClean="0">
                <a:latin typeface="Times New Roman" pitchFamily="18" charset="0"/>
                <a:cs typeface="Times New Roman" pitchFamily="18" charset="0"/>
              </a:rPr>
              <a:t>: ADICIONAL TAREA DIFERENCIADA</a:t>
            </a:r>
          </a:p>
          <a:p>
            <a:r>
              <a:rPr lang="es-ES" sz="2400" dirty="0" smtClean="0">
                <a:latin typeface="Times New Roman" pitchFamily="18" charset="0"/>
                <a:cs typeface="Times New Roman" pitchFamily="18" charset="0"/>
              </a:rPr>
              <a:t>Es un adicional remunerativo y bonificable a Presentismo, antigüedad, Estado Docente y Zona.</a:t>
            </a:r>
          </a:p>
          <a:p>
            <a:endParaRPr lang="es-ES" sz="2400" dirty="0" smtClean="0">
              <a:latin typeface="Times New Roman" pitchFamily="18" charset="0"/>
              <a:cs typeface="Times New Roman" pitchFamily="18" charset="0"/>
            </a:endParaRPr>
          </a:p>
          <a:p>
            <a:r>
              <a:rPr lang="es-ES" sz="2400" dirty="0" smtClean="0">
                <a:latin typeface="Times New Roman" pitchFamily="18" charset="0"/>
                <a:cs typeface="Times New Roman" pitchFamily="18" charset="0"/>
              </a:rPr>
              <a:t>Para los cargos: </a:t>
            </a:r>
            <a:r>
              <a:rPr lang="es-ES" sz="2400" b="1" dirty="0" smtClean="0">
                <a:latin typeface="Times New Roman" pitchFamily="18" charset="0"/>
                <a:cs typeface="Times New Roman" pitchFamily="18" charset="0"/>
              </a:rPr>
              <a:t>Maestro Psicotécnico</a:t>
            </a:r>
            <a:r>
              <a:rPr lang="es-ES" sz="2400" dirty="0" smtClean="0">
                <a:latin typeface="Times New Roman" pitchFamily="18" charset="0"/>
                <a:cs typeface="Times New Roman" pitchFamily="18" charset="0"/>
              </a:rPr>
              <a:t>-Esc. Especial (cargo 1068), </a:t>
            </a:r>
            <a:r>
              <a:rPr lang="es-ES" sz="2400" b="1" dirty="0" smtClean="0">
                <a:latin typeface="Times New Roman" pitchFamily="18" charset="0"/>
                <a:cs typeface="Times New Roman" pitchFamily="18" charset="0"/>
              </a:rPr>
              <a:t>Maestro Celador</a:t>
            </a:r>
            <a:r>
              <a:rPr lang="es-ES" sz="2400" dirty="0" smtClean="0">
                <a:latin typeface="Times New Roman" pitchFamily="18" charset="0"/>
                <a:cs typeface="Times New Roman" pitchFamily="18" charset="0"/>
              </a:rPr>
              <a:t>-Esc. Especial (cargo 1069), </a:t>
            </a:r>
            <a:r>
              <a:rPr lang="es-ES" sz="2400" b="1" dirty="0" smtClean="0">
                <a:latin typeface="Times New Roman" pitchFamily="18" charset="0"/>
                <a:cs typeface="Times New Roman" pitchFamily="18" charset="0"/>
              </a:rPr>
              <a:t>Maestro de Grado</a:t>
            </a:r>
            <a:r>
              <a:rPr lang="es-ES" sz="2400" dirty="0" smtClean="0">
                <a:latin typeface="Times New Roman" pitchFamily="18" charset="0"/>
                <a:cs typeface="Times New Roman" pitchFamily="18" charset="0"/>
              </a:rPr>
              <a:t>-Esc. Especial (cargo 1070), </a:t>
            </a:r>
            <a:r>
              <a:rPr lang="es-ES" sz="2400" b="1" dirty="0" smtClean="0">
                <a:latin typeface="Times New Roman" pitchFamily="18" charset="0"/>
                <a:cs typeface="Times New Roman" pitchFamily="18" charset="0"/>
              </a:rPr>
              <a:t>Maestro Especial</a:t>
            </a:r>
            <a:r>
              <a:rPr lang="es-ES" sz="2400" dirty="0" smtClean="0">
                <a:latin typeface="Times New Roman" pitchFamily="18" charset="0"/>
                <a:cs typeface="Times New Roman" pitchFamily="18" charset="0"/>
              </a:rPr>
              <a:t>-Esc. Especial (cargo 1071) y </a:t>
            </a:r>
            <a:r>
              <a:rPr lang="es-ES" sz="2400" b="1" dirty="0" smtClean="0">
                <a:latin typeface="Times New Roman" pitchFamily="18" charset="0"/>
                <a:cs typeface="Times New Roman" pitchFamily="18" charset="0"/>
              </a:rPr>
              <a:t>Director (cargo 1066) y</a:t>
            </a:r>
            <a:r>
              <a:rPr lang="es-ES" sz="2400" dirty="0" smtClean="0">
                <a:latin typeface="Times New Roman" pitchFamily="18" charset="0"/>
                <a:cs typeface="Times New Roman" pitchFamily="18" charset="0"/>
              </a:rPr>
              <a:t> </a:t>
            </a:r>
            <a:r>
              <a:rPr lang="es-ES" sz="2400" b="1" dirty="0" smtClean="0">
                <a:latin typeface="Times New Roman" pitchFamily="18" charset="0"/>
                <a:cs typeface="Times New Roman" pitchFamily="18" charset="0"/>
              </a:rPr>
              <a:t>Vicedirector (cargo 1067)</a:t>
            </a:r>
            <a:r>
              <a:rPr lang="es-ES" sz="2400" dirty="0" smtClean="0">
                <a:latin typeface="Times New Roman" pitchFamily="18" charset="0"/>
                <a:cs typeface="Times New Roman" pitchFamily="18" charset="0"/>
              </a:rPr>
              <a:t>-Esc. Especial, este adicional corresponde a 240 puntos índices.</a:t>
            </a:r>
          </a:p>
          <a:p>
            <a:r>
              <a:rPr lang="es-ES" sz="2400" dirty="0" smtClean="0">
                <a:latin typeface="Times New Roman" pitchFamily="18" charset="0"/>
                <a:cs typeface="Times New Roman" pitchFamily="18" charset="0"/>
              </a:rPr>
              <a:t>Para calcularlo se procede de la siguiente manera:</a:t>
            </a:r>
          </a:p>
          <a:p>
            <a:r>
              <a:rPr lang="es-ES" sz="2400" dirty="0" smtClean="0">
                <a:latin typeface="Times New Roman" pitchFamily="18" charset="0"/>
                <a:cs typeface="Times New Roman" pitchFamily="18" charset="0"/>
              </a:rPr>
              <a:t>En primer lugar hay que calcular el valor del punto índice:</a:t>
            </a:r>
          </a:p>
          <a:p>
            <a:r>
              <a:rPr lang="es-ES" sz="2400" dirty="0" smtClean="0">
                <a:latin typeface="Times New Roman" pitchFamily="18" charset="0"/>
                <a:cs typeface="Times New Roman" pitchFamily="18" charset="0"/>
              </a:rPr>
              <a:t>13650,77:1112= 12,2758723 </a:t>
            </a:r>
          </a:p>
          <a:p>
            <a:r>
              <a:rPr lang="es-ES" sz="2400" dirty="0" smtClean="0">
                <a:latin typeface="Times New Roman" pitchFamily="18" charset="0"/>
                <a:cs typeface="Times New Roman" pitchFamily="18" charset="0"/>
              </a:rPr>
              <a:t>Después se calcula el Adicional Tarea Diferenciada así:</a:t>
            </a:r>
          </a:p>
          <a:p>
            <a:r>
              <a:rPr lang="es-ES" sz="2400" b="1" dirty="0" smtClean="0">
                <a:latin typeface="Times New Roman" pitchFamily="18" charset="0"/>
                <a:cs typeface="Times New Roman" pitchFamily="18" charset="0"/>
              </a:rPr>
              <a:t>12,2758723 x 240 = 2946,21 </a:t>
            </a:r>
            <a:r>
              <a:rPr lang="es-ES" sz="2400" dirty="0" smtClean="0">
                <a:latin typeface="Times New Roman" pitchFamily="18" charset="0"/>
                <a:cs typeface="Times New Roman" pitchFamily="18" charset="0"/>
              </a:rPr>
              <a:t>que es el monto del Adicional Tarea Diferenciada para los cargos antes mencionados.</a:t>
            </a:r>
          </a:p>
        </p:txBody>
      </p:sp>
    </p:spTree>
    <p:extLst>
      <p:ext uri="{BB962C8B-B14F-4D97-AF65-F5344CB8AC3E}">
        <p14:creationId xmlns:p14="http://schemas.microsoft.com/office/powerpoint/2010/main" val="2137019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764704"/>
            <a:ext cx="7920880" cy="4154984"/>
          </a:xfrm>
          <a:prstGeom prst="rect">
            <a:avLst/>
          </a:prstGeom>
          <a:noFill/>
        </p:spPr>
        <p:txBody>
          <a:bodyPr wrap="square" rtlCol="0">
            <a:spAutoFit/>
          </a:bodyPr>
          <a:lstStyle/>
          <a:p>
            <a:pPr lvl="0"/>
            <a:r>
              <a:rPr lang="es-ES" sz="2400" dirty="0">
                <a:solidFill>
                  <a:prstClr val="black"/>
                </a:solidFill>
                <a:latin typeface="Times New Roman" pitchFamily="18" charset="0"/>
                <a:cs typeface="Times New Roman" pitchFamily="18" charset="0"/>
              </a:rPr>
              <a:t>Para los cargos: </a:t>
            </a:r>
            <a:r>
              <a:rPr lang="es-ES" sz="2400" b="1" dirty="0">
                <a:solidFill>
                  <a:prstClr val="black"/>
                </a:solidFill>
                <a:latin typeface="Times New Roman" pitchFamily="18" charset="0"/>
                <a:cs typeface="Times New Roman" pitchFamily="18" charset="0"/>
              </a:rPr>
              <a:t>Maestra Jardinera</a:t>
            </a:r>
            <a:r>
              <a:rPr lang="es-ES" sz="2400" dirty="0">
                <a:solidFill>
                  <a:prstClr val="black"/>
                </a:solidFill>
                <a:latin typeface="Times New Roman" pitchFamily="18" charset="0"/>
                <a:cs typeface="Times New Roman" pitchFamily="18" charset="0"/>
              </a:rPr>
              <a:t>-Nivel </a:t>
            </a:r>
            <a:r>
              <a:rPr lang="es-ES" sz="2400" dirty="0" smtClean="0">
                <a:solidFill>
                  <a:prstClr val="black"/>
                </a:solidFill>
                <a:latin typeface="Times New Roman" pitchFamily="18" charset="0"/>
                <a:cs typeface="Times New Roman" pitchFamily="18" charset="0"/>
              </a:rPr>
              <a:t>Inicial (cargo 1014), </a:t>
            </a:r>
            <a:r>
              <a:rPr lang="es-ES" sz="2400" b="1" dirty="0">
                <a:solidFill>
                  <a:prstClr val="black"/>
                </a:solidFill>
                <a:latin typeface="Times New Roman" pitchFamily="18" charset="0"/>
                <a:cs typeface="Times New Roman" pitchFamily="18" charset="0"/>
              </a:rPr>
              <a:t>Maestra Jardinera</a:t>
            </a:r>
            <a:r>
              <a:rPr lang="es-ES" sz="2400" dirty="0">
                <a:solidFill>
                  <a:prstClr val="black"/>
                </a:solidFill>
                <a:latin typeface="Times New Roman" pitchFamily="18" charset="0"/>
                <a:cs typeface="Times New Roman" pitchFamily="18" charset="0"/>
              </a:rPr>
              <a:t>-Depto. De </a:t>
            </a:r>
            <a:r>
              <a:rPr lang="es-ES" sz="2400" dirty="0" smtClean="0">
                <a:solidFill>
                  <a:prstClr val="black"/>
                </a:solidFill>
                <a:latin typeface="Times New Roman" pitchFamily="18" charset="0"/>
                <a:cs typeface="Times New Roman" pitchFamily="18" charset="0"/>
              </a:rPr>
              <a:t>Aplicación (cargo 2023), </a:t>
            </a:r>
            <a:r>
              <a:rPr lang="es-ES" sz="2400" b="1" dirty="0">
                <a:solidFill>
                  <a:prstClr val="black"/>
                </a:solidFill>
                <a:latin typeface="Times New Roman" pitchFamily="18" charset="0"/>
                <a:cs typeface="Times New Roman" pitchFamily="18" charset="0"/>
              </a:rPr>
              <a:t>Maestra de Grado</a:t>
            </a:r>
            <a:r>
              <a:rPr lang="es-ES" sz="2400" dirty="0">
                <a:solidFill>
                  <a:prstClr val="black"/>
                </a:solidFill>
                <a:latin typeface="Times New Roman" pitchFamily="18" charset="0"/>
                <a:cs typeface="Times New Roman" pitchFamily="18" charset="0"/>
              </a:rPr>
              <a:t>-Depto. De </a:t>
            </a:r>
            <a:r>
              <a:rPr lang="es-ES" sz="2400" dirty="0" smtClean="0">
                <a:solidFill>
                  <a:prstClr val="black"/>
                </a:solidFill>
                <a:latin typeface="Times New Roman" pitchFamily="18" charset="0"/>
                <a:cs typeface="Times New Roman" pitchFamily="18" charset="0"/>
              </a:rPr>
              <a:t>Aplicación (cargo 2024), </a:t>
            </a:r>
            <a:r>
              <a:rPr lang="es-ES" sz="2400" b="1" dirty="0">
                <a:solidFill>
                  <a:prstClr val="black"/>
                </a:solidFill>
                <a:latin typeface="Times New Roman" pitchFamily="18" charset="0"/>
                <a:cs typeface="Times New Roman" pitchFamily="18" charset="0"/>
              </a:rPr>
              <a:t>Maestra Especial</a:t>
            </a:r>
            <a:r>
              <a:rPr lang="es-ES" sz="2400" dirty="0">
                <a:solidFill>
                  <a:prstClr val="black"/>
                </a:solidFill>
                <a:latin typeface="Times New Roman" pitchFamily="18" charset="0"/>
                <a:cs typeface="Times New Roman" pitchFamily="18" charset="0"/>
              </a:rPr>
              <a:t>-Depto. De </a:t>
            </a:r>
            <a:r>
              <a:rPr lang="es-ES" sz="2400" dirty="0" smtClean="0">
                <a:solidFill>
                  <a:prstClr val="black"/>
                </a:solidFill>
                <a:latin typeface="Times New Roman" pitchFamily="18" charset="0"/>
                <a:cs typeface="Times New Roman" pitchFamily="18" charset="0"/>
              </a:rPr>
              <a:t>Aplicación (cargo 2025), </a:t>
            </a:r>
            <a:r>
              <a:rPr lang="es-ES" sz="2400" b="1" dirty="0" smtClean="0">
                <a:solidFill>
                  <a:prstClr val="black"/>
                </a:solidFill>
                <a:latin typeface="Times New Roman" pitchFamily="18" charset="0"/>
                <a:cs typeface="Times New Roman" pitchFamily="18" charset="0"/>
              </a:rPr>
              <a:t>Regente de Primera, Segunda y Tercera</a:t>
            </a:r>
            <a:r>
              <a:rPr lang="es-ES" sz="2400" dirty="0" smtClean="0">
                <a:solidFill>
                  <a:prstClr val="black"/>
                </a:solidFill>
                <a:latin typeface="Times New Roman" pitchFamily="18" charset="0"/>
                <a:cs typeface="Times New Roman" pitchFamily="18" charset="0"/>
              </a:rPr>
              <a:t>-Depto. De Aplicación y </a:t>
            </a:r>
            <a:r>
              <a:rPr lang="es-ES" sz="2400" b="1" dirty="0" smtClean="0">
                <a:solidFill>
                  <a:prstClr val="black"/>
                </a:solidFill>
                <a:latin typeface="Times New Roman" pitchFamily="18" charset="0"/>
                <a:cs typeface="Times New Roman" pitchFamily="18" charset="0"/>
              </a:rPr>
              <a:t>Sub-Regente de Primera, Segunda y Tercera</a:t>
            </a:r>
            <a:r>
              <a:rPr lang="es-ES" sz="2400" dirty="0" smtClean="0">
                <a:solidFill>
                  <a:prstClr val="black"/>
                </a:solidFill>
                <a:latin typeface="Times New Roman" pitchFamily="18" charset="0"/>
                <a:cs typeface="Times New Roman" pitchFamily="18" charset="0"/>
              </a:rPr>
              <a:t>-Depto. De Aplicación, </a:t>
            </a:r>
            <a:r>
              <a:rPr lang="es-ES" sz="2400" dirty="0">
                <a:solidFill>
                  <a:prstClr val="black"/>
                </a:solidFill>
                <a:latin typeface="Times New Roman" pitchFamily="18" charset="0"/>
                <a:cs typeface="Times New Roman" pitchFamily="18" charset="0"/>
              </a:rPr>
              <a:t>este adicional es de 160 puntos índices. </a:t>
            </a:r>
            <a:r>
              <a:rPr lang="es-ES" sz="2400" dirty="0" smtClean="0">
                <a:solidFill>
                  <a:prstClr val="black"/>
                </a:solidFill>
                <a:latin typeface="Times New Roman" pitchFamily="18" charset="0"/>
                <a:cs typeface="Times New Roman" pitchFamily="18" charset="0"/>
              </a:rPr>
              <a:t>Se lo calcula así:</a:t>
            </a:r>
          </a:p>
          <a:p>
            <a:pPr lvl="0"/>
            <a:endParaRPr lang="es-ES" sz="2400" dirty="0">
              <a:solidFill>
                <a:prstClr val="black"/>
              </a:solidFill>
              <a:latin typeface="Times New Roman" pitchFamily="18" charset="0"/>
              <a:cs typeface="Times New Roman" pitchFamily="18" charset="0"/>
            </a:endParaRPr>
          </a:p>
          <a:p>
            <a:pPr lvl="0"/>
            <a:r>
              <a:rPr lang="es-ES" sz="2400" b="1" dirty="0">
                <a:solidFill>
                  <a:prstClr val="black"/>
                </a:solidFill>
                <a:latin typeface="Times New Roman" pitchFamily="18" charset="0"/>
                <a:cs typeface="Times New Roman" pitchFamily="18" charset="0"/>
              </a:rPr>
              <a:t>12,2758723 x 160 = </a:t>
            </a:r>
            <a:r>
              <a:rPr lang="es-ES" sz="2400" b="1" dirty="0" smtClean="0">
                <a:solidFill>
                  <a:prstClr val="black"/>
                </a:solidFill>
                <a:latin typeface="Times New Roman" pitchFamily="18" charset="0"/>
                <a:cs typeface="Times New Roman" pitchFamily="18" charset="0"/>
              </a:rPr>
              <a:t>1964,14</a:t>
            </a:r>
          </a:p>
          <a:p>
            <a:pPr lvl="0"/>
            <a:endParaRPr lang="es-AR" sz="2400" b="1" dirty="0">
              <a:solidFill>
                <a:prstClr val="black"/>
              </a:solidFill>
              <a:latin typeface="Times New Roman" pitchFamily="18" charset="0"/>
              <a:cs typeface="Times New Roman" pitchFamily="18" charset="0"/>
            </a:endParaRPr>
          </a:p>
        </p:txBody>
      </p:sp>
      <p:sp>
        <p:nvSpPr>
          <p:cNvPr id="3" name="2 Flecha doblada hacia arriba"/>
          <p:cNvSpPr/>
          <p:nvPr/>
        </p:nvSpPr>
        <p:spPr>
          <a:xfrm rot="5400000">
            <a:off x="2471425" y="4579387"/>
            <a:ext cx="576064" cy="28803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4" name="3 CuadroTexto"/>
          <p:cNvSpPr txBox="1"/>
          <p:nvPr/>
        </p:nvSpPr>
        <p:spPr>
          <a:xfrm>
            <a:off x="3018514" y="4723403"/>
            <a:ext cx="2880320" cy="646331"/>
          </a:xfrm>
          <a:prstGeom prst="rect">
            <a:avLst/>
          </a:prstGeom>
          <a:noFill/>
          <a:ln>
            <a:solidFill>
              <a:schemeClr val="accent3"/>
            </a:solidFill>
          </a:ln>
        </p:spPr>
        <p:txBody>
          <a:bodyPr wrap="square" rtlCol="0">
            <a:spAutoFit/>
          </a:bodyPr>
          <a:lstStyle/>
          <a:p>
            <a:r>
              <a:rPr lang="es-ES" dirty="0" smtClean="0">
                <a:latin typeface="Times New Roman" pitchFamily="18" charset="0"/>
                <a:cs typeface="Times New Roman" pitchFamily="18" charset="0"/>
              </a:rPr>
              <a:t>Puntos índices del Adicional Tarea Diferenciada</a:t>
            </a:r>
            <a:endParaRPr lang="es-AR" dirty="0">
              <a:latin typeface="Times New Roman" pitchFamily="18" charset="0"/>
              <a:cs typeface="Times New Roman" pitchFamily="18" charset="0"/>
            </a:endParaRPr>
          </a:p>
        </p:txBody>
      </p:sp>
      <p:sp>
        <p:nvSpPr>
          <p:cNvPr id="5" name="4 Flecha doblada hacia arriba"/>
          <p:cNvSpPr/>
          <p:nvPr/>
        </p:nvSpPr>
        <p:spPr>
          <a:xfrm rot="5400000">
            <a:off x="931184" y="5052130"/>
            <a:ext cx="1512168" cy="288032"/>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7" name="6 Rectángulo"/>
          <p:cNvSpPr/>
          <p:nvPr/>
        </p:nvSpPr>
        <p:spPr>
          <a:xfrm>
            <a:off x="3203848" y="4077072"/>
            <a:ext cx="1224136" cy="50405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6" name="5 CuadroTexto"/>
          <p:cNvSpPr txBox="1"/>
          <p:nvPr/>
        </p:nvSpPr>
        <p:spPr>
          <a:xfrm>
            <a:off x="1865993" y="5767564"/>
            <a:ext cx="2448272" cy="369332"/>
          </a:xfrm>
          <a:prstGeom prst="rect">
            <a:avLst/>
          </a:prstGeom>
          <a:noFill/>
          <a:ln>
            <a:solidFill>
              <a:schemeClr val="accent3"/>
            </a:solidFill>
          </a:ln>
        </p:spPr>
        <p:txBody>
          <a:bodyPr wrap="square" rtlCol="0">
            <a:spAutoFit/>
          </a:bodyPr>
          <a:lstStyle/>
          <a:p>
            <a:r>
              <a:rPr lang="es-ES" dirty="0" smtClean="0">
                <a:latin typeface="Times New Roman" pitchFamily="18" charset="0"/>
                <a:cs typeface="Times New Roman" pitchFamily="18" charset="0"/>
              </a:rPr>
              <a:t>Valor del punto índice</a:t>
            </a:r>
            <a:endParaRPr lang="es-AR" dirty="0">
              <a:latin typeface="Times New Roman" pitchFamily="18" charset="0"/>
              <a:cs typeface="Times New Roman" pitchFamily="18" charset="0"/>
            </a:endParaRPr>
          </a:p>
        </p:txBody>
      </p:sp>
      <p:sp>
        <p:nvSpPr>
          <p:cNvPr id="8" name="7 Flecha derecha"/>
          <p:cNvSpPr/>
          <p:nvPr/>
        </p:nvSpPr>
        <p:spPr>
          <a:xfrm>
            <a:off x="4427984" y="4224038"/>
            <a:ext cx="432048"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9" name="8 CuadroTexto"/>
          <p:cNvSpPr txBox="1"/>
          <p:nvPr/>
        </p:nvSpPr>
        <p:spPr>
          <a:xfrm>
            <a:off x="4958424" y="3871698"/>
            <a:ext cx="2160240" cy="646331"/>
          </a:xfrm>
          <a:prstGeom prst="rect">
            <a:avLst/>
          </a:prstGeom>
          <a:noFill/>
          <a:ln>
            <a:solidFill>
              <a:schemeClr val="accent3"/>
            </a:solidFill>
          </a:ln>
        </p:spPr>
        <p:txBody>
          <a:bodyPr wrap="square" rtlCol="0">
            <a:spAutoFit/>
          </a:bodyPr>
          <a:lstStyle/>
          <a:p>
            <a:r>
              <a:rPr lang="es-ES" dirty="0" smtClean="0">
                <a:latin typeface="Times New Roman" pitchFamily="18" charset="0"/>
                <a:cs typeface="Times New Roman" pitchFamily="18" charset="0"/>
              </a:rPr>
              <a:t>Monto del Adicional Tarea Diferenciada</a:t>
            </a:r>
            <a:endParaRPr lang="es-AR" dirty="0">
              <a:latin typeface="Times New Roman" pitchFamily="18" charset="0"/>
              <a:cs typeface="Times New Roman" pitchFamily="18" charset="0"/>
            </a:endParaRPr>
          </a:p>
        </p:txBody>
      </p:sp>
    </p:spTree>
    <p:extLst>
      <p:ext uri="{BB962C8B-B14F-4D97-AF65-F5344CB8AC3E}">
        <p14:creationId xmlns:p14="http://schemas.microsoft.com/office/powerpoint/2010/main" val="845043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1560" y="764704"/>
            <a:ext cx="7704856" cy="6001643"/>
          </a:xfrm>
          <a:prstGeom prst="rect">
            <a:avLst/>
          </a:prstGeom>
          <a:noFill/>
        </p:spPr>
        <p:txBody>
          <a:bodyPr wrap="square" rtlCol="0">
            <a:spAutoFit/>
          </a:bodyPr>
          <a:lstStyle/>
          <a:p>
            <a:r>
              <a:rPr lang="es-ES" sz="2400" dirty="0" smtClean="0">
                <a:latin typeface="Times New Roman" pitchFamily="18" charset="0"/>
                <a:cs typeface="Times New Roman" pitchFamily="18" charset="0"/>
              </a:rPr>
              <a:t>Para los cargos: </a:t>
            </a:r>
            <a:r>
              <a:rPr lang="es-ES" sz="2400" b="1" dirty="0" smtClean="0">
                <a:latin typeface="Times New Roman" pitchFamily="18" charset="0"/>
                <a:cs typeface="Times New Roman" pitchFamily="18" charset="0"/>
              </a:rPr>
              <a:t>Maestro Ayudante de Trabajos Prácticos (Cargo 2047), Maestro de Educación para el Trabajo Jornada Completa (cargo 2074) y</a:t>
            </a:r>
            <a:r>
              <a:rPr lang="es-ES" sz="2400" dirty="0" smtClean="0">
                <a:latin typeface="Times New Roman" pitchFamily="18" charset="0"/>
                <a:cs typeface="Times New Roman" pitchFamily="18" charset="0"/>
              </a:rPr>
              <a:t> </a:t>
            </a:r>
            <a:r>
              <a:rPr lang="es-ES" sz="2400" b="1" dirty="0" smtClean="0">
                <a:latin typeface="Times New Roman" pitchFamily="18" charset="0"/>
                <a:cs typeface="Times New Roman" pitchFamily="18" charset="0"/>
              </a:rPr>
              <a:t>Maestro de Educación para el Trabajo Jornada Simple (cargo 2075)</a:t>
            </a:r>
            <a:r>
              <a:rPr lang="es-ES" sz="2400" dirty="0" smtClean="0">
                <a:latin typeface="Times New Roman" pitchFamily="18" charset="0"/>
                <a:cs typeface="Times New Roman" pitchFamily="18" charset="0"/>
              </a:rPr>
              <a:t>, el Adicional Tarea Diferenciada es de 380 puntos índices y se calcula así: </a:t>
            </a:r>
          </a:p>
          <a:p>
            <a:endParaRPr lang="es-ES" sz="2400" dirty="0" smtClean="0">
              <a:latin typeface="Times New Roman" pitchFamily="18" charset="0"/>
              <a:cs typeface="Times New Roman" pitchFamily="18" charset="0"/>
            </a:endParaRPr>
          </a:p>
          <a:p>
            <a:r>
              <a:rPr lang="es-ES" sz="2400" b="1" dirty="0" smtClean="0">
                <a:latin typeface="Times New Roman" pitchFamily="18" charset="0"/>
                <a:cs typeface="Times New Roman" pitchFamily="18" charset="0"/>
              </a:rPr>
              <a:t>12,2758723 x 380 = 4664,83</a:t>
            </a:r>
          </a:p>
          <a:p>
            <a:endParaRPr lang="es-ES" sz="2400" b="1" dirty="0" smtClean="0">
              <a:latin typeface="Times New Roman" pitchFamily="18" charset="0"/>
              <a:cs typeface="Times New Roman" pitchFamily="18" charset="0"/>
            </a:endParaRPr>
          </a:p>
          <a:p>
            <a:r>
              <a:rPr lang="es-ES" sz="2400" dirty="0">
                <a:latin typeface="Times New Roman" pitchFamily="18" charset="0"/>
                <a:cs typeface="Times New Roman" pitchFamily="18" charset="0"/>
              </a:rPr>
              <a:t>Para los docentes que poseen </a:t>
            </a:r>
            <a:r>
              <a:rPr lang="es-ES" sz="2400" b="1" dirty="0">
                <a:latin typeface="Times New Roman" pitchFamily="18" charset="0"/>
                <a:cs typeface="Times New Roman" pitchFamily="18" charset="0"/>
              </a:rPr>
              <a:t>horas en Escuelas Especiales (Cargo 1067</a:t>
            </a:r>
            <a:r>
              <a:rPr lang="es-ES" sz="2400" b="1" dirty="0" smtClean="0">
                <a:latin typeface="Times New Roman" pitchFamily="18" charset="0"/>
                <a:cs typeface="Times New Roman" pitchFamily="18" charset="0"/>
              </a:rPr>
              <a:t>)</a:t>
            </a:r>
            <a:r>
              <a:rPr lang="es-ES" sz="2400" dirty="0" smtClean="0">
                <a:latin typeface="Times New Roman" pitchFamily="18" charset="0"/>
                <a:cs typeface="Times New Roman" pitchFamily="18" charset="0"/>
              </a:rPr>
              <a:t>,</a:t>
            </a:r>
            <a:r>
              <a:rPr lang="es-ES" sz="2400" b="1" dirty="0" smtClean="0">
                <a:latin typeface="Times New Roman" pitchFamily="18" charset="0"/>
                <a:cs typeface="Times New Roman" pitchFamily="18" charset="0"/>
              </a:rPr>
              <a:t> </a:t>
            </a:r>
            <a:r>
              <a:rPr lang="es-ES" sz="2400" dirty="0">
                <a:latin typeface="Times New Roman" pitchFamily="18" charset="0"/>
                <a:cs typeface="Times New Roman" pitchFamily="18" charset="0"/>
              </a:rPr>
              <a:t>el Adicional Tarea Diferenciada se calcula multiplicando el valor del punto índice por 13 puntos índices y por la cantidad de horas</a:t>
            </a:r>
            <a:r>
              <a:rPr lang="es-ES" sz="2400" dirty="0" smtClean="0">
                <a:latin typeface="Times New Roman" pitchFamily="18" charset="0"/>
                <a:cs typeface="Times New Roman" pitchFamily="18" charset="0"/>
              </a:rPr>
              <a:t>.</a:t>
            </a:r>
          </a:p>
          <a:p>
            <a:r>
              <a:rPr lang="es-ES" sz="2400" dirty="0" smtClean="0">
                <a:latin typeface="Times New Roman" pitchFamily="18" charset="0"/>
                <a:cs typeface="Times New Roman" pitchFamily="18" charset="0"/>
              </a:rPr>
              <a:t>Por </a:t>
            </a:r>
            <a:r>
              <a:rPr lang="es-ES" sz="2400" dirty="0">
                <a:latin typeface="Times New Roman" pitchFamily="18" charset="0"/>
                <a:cs typeface="Times New Roman" pitchFamily="18" charset="0"/>
              </a:rPr>
              <a:t>ejemplo, si un docente tiene 7 horas en Escuelas Especiales el monto de este Adicional será:</a:t>
            </a:r>
          </a:p>
          <a:p>
            <a:r>
              <a:rPr lang="es-ES" sz="2400" b="1" dirty="0">
                <a:latin typeface="Times New Roman" pitchFamily="18" charset="0"/>
                <a:cs typeface="Times New Roman" pitchFamily="18" charset="0"/>
              </a:rPr>
              <a:t>12,2758723 x 13 x 7 = </a:t>
            </a:r>
            <a:r>
              <a:rPr lang="es-ES" sz="2400" b="1" dirty="0" smtClean="0">
                <a:latin typeface="Times New Roman" pitchFamily="18" charset="0"/>
                <a:cs typeface="Times New Roman" pitchFamily="18" charset="0"/>
              </a:rPr>
              <a:t>1117,10 </a:t>
            </a:r>
            <a:endParaRPr lang="es-ES" sz="2400" b="1" dirty="0">
              <a:latin typeface="Times New Roman" pitchFamily="18" charset="0"/>
              <a:cs typeface="Times New Roman" pitchFamily="18" charset="0"/>
            </a:endParaRPr>
          </a:p>
          <a:p>
            <a:endParaRPr lang="es-AR"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4097380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39552" y="332656"/>
            <a:ext cx="7704856" cy="6186309"/>
          </a:xfrm>
          <a:prstGeom prst="rect">
            <a:avLst/>
          </a:prstGeom>
          <a:noFill/>
        </p:spPr>
        <p:txBody>
          <a:bodyPr wrap="square" rtlCol="0">
            <a:spAutoFit/>
          </a:bodyPr>
          <a:lstStyle/>
          <a:p>
            <a:r>
              <a:rPr lang="es-ES" sz="2400" b="1" u="sng" dirty="0" smtClean="0">
                <a:latin typeface="Times New Roman" pitchFamily="18" charset="0"/>
                <a:cs typeface="Times New Roman" pitchFamily="18" charset="0"/>
              </a:rPr>
              <a:t>Código 50</a:t>
            </a:r>
            <a:r>
              <a:rPr lang="es-ES" sz="2400" b="1" dirty="0" smtClean="0">
                <a:latin typeface="Times New Roman" pitchFamily="18" charset="0"/>
                <a:cs typeface="Times New Roman" pitchFamily="18" charset="0"/>
              </a:rPr>
              <a:t>: SUELDO</a:t>
            </a:r>
          </a:p>
          <a:p>
            <a:r>
              <a:rPr lang="es-ES" sz="2400" dirty="0" smtClean="0">
                <a:latin typeface="Times New Roman" pitchFamily="18" charset="0"/>
                <a:cs typeface="Times New Roman" pitchFamily="18" charset="0"/>
              </a:rPr>
              <a:t>Este ítem corresponde al básico del cargo y se calcula multiplicando el valor del punto índice por la cantidad de puntos índices del cargo en cuestión.</a:t>
            </a:r>
          </a:p>
          <a:p>
            <a:r>
              <a:rPr lang="es-ES" sz="2400" dirty="0" smtClean="0">
                <a:latin typeface="Times New Roman" pitchFamily="18" charset="0"/>
                <a:cs typeface="Times New Roman" pitchFamily="18" charset="0"/>
              </a:rPr>
              <a:t>Por ejemplo: </a:t>
            </a:r>
          </a:p>
          <a:p>
            <a:r>
              <a:rPr lang="es-ES" sz="2400" dirty="0" smtClean="0">
                <a:latin typeface="Times New Roman" pitchFamily="18" charset="0"/>
                <a:cs typeface="Times New Roman" pitchFamily="18" charset="0"/>
              </a:rPr>
              <a:t>-Para el cargo Maestro de Grado que tiene 1112 puntos índices el sueldo (básico) es: </a:t>
            </a:r>
            <a:r>
              <a:rPr lang="es-ES" sz="2400" b="1" dirty="0" smtClean="0">
                <a:latin typeface="Times New Roman" pitchFamily="18" charset="0"/>
                <a:cs typeface="Times New Roman" pitchFamily="18" charset="0"/>
              </a:rPr>
              <a:t>12,2758723 x 1112=13650,77</a:t>
            </a:r>
          </a:p>
          <a:p>
            <a:r>
              <a:rPr lang="es-ES" sz="2400" dirty="0" smtClean="0">
                <a:latin typeface="Times New Roman" pitchFamily="18" charset="0"/>
                <a:cs typeface="Times New Roman" pitchFamily="18" charset="0"/>
              </a:rPr>
              <a:t>-Para el cargo Preceptor que tiene 1067 puntos índices el sueldo (básico) es: </a:t>
            </a:r>
            <a:r>
              <a:rPr lang="es-ES" sz="2400" b="1" dirty="0" smtClean="0">
                <a:latin typeface="Times New Roman" pitchFamily="18" charset="0"/>
                <a:cs typeface="Times New Roman" pitchFamily="18" charset="0"/>
              </a:rPr>
              <a:t>12,2758723 x 1067=13098,36</a:t>
            </a:r>
          </a:p>
          <a:p>
            <a:r>
              <a:rPr lang="es-ES" sz="2400" dirty="0" smtClean="0">
                <a:latin typeface="Times New Roman" pitchFamily="18" charset="0"/>
                <a:cs typeface="Times New Roman" pitchFamily="18" charset="0"/>
              </a:rPr>
              <a:t>-Para un Profesor que tiene 7 horas en Nivel Primario el sueldo (básico) es: </a:t>
            </a:r>
            <a:r>
              <a:rPr lang="es-ES" sz="2400" b="1" dirty="0" smtClean="0">
                <a:latin typeface="Times New Roman" pitchFamily="18" charset="0"/>
                <a:cs typeface="Times New Roman" pitchFamily="18" charset="0"/>
              </a:rPr>
              <a:t>12,2758723 x 65 x 7=5585,52</a:t>
            </a:r>
          </a:p>
          <a:p>
            <a:r>
              <a:rPr lang="es-ES" sz="2400" dirty="0" smtClean="0">
                <a:latin typeface="Times New Roman" pitchFamily="18" charset="0"/>
                <a:cs typeface="Times New Roman" pitchFamily="18" charset="0"/>
              </a:rPr>
              <a:t>-Para un Profesor que tiene 7 horas en Nivel Medio el sueldo (básico) es: </a:t>
            </a:r>
            <a:r>
              <a:rPr lang="es-ES" sz="2400" b="1" dirty="0" smtClean="0">
                <a:latin typeface="Times New Roman" pitchFamily="18" charset="0"/>
                <a:cs typeface="Times New Roman" pitchFamily="18" charset="0"/>
              </a:rPr>
              <a:t>12,2758723 x 74 x 7=6358,90</a:t>
            </a:r>
          </a:p>
          <a:p>
            <a:r>
              <a:rPr lang="es-ES" sz="2400" dirty="0" smtClean="0">
                <a:latin typeface="Times New Roman" pitchFamily="18" charset="0"/>
                <a:cs typeface="Times New Roman" pitchFamily="18" charset="0"/>
              </a:rPr>
              <a:t>-Para un Profesor que tiene 7 horas en Nivel Superior el sueldo (básico) es: </a:t>
            </a:r>
            <a:r>
              <a:rPr lang="es-ES" sz="2400" b="1" dirty="0" smtClean="0">
                <a:latin typeface="Times New Roman" pitchFamily="18" charset="0"/>
                <a:cs typeface="Times New Roman" pitchFamily="18" charset="0"/>
              </a:rPr>
              <a:t>12,2758723 x 119 x 7=10225,80</a:t>
            </a:r>
          </a:p>
          <a:p>
            <a:r>
              <a:rPr lang="es-ES" b="1" u="sng" dirty="0" smtClean="0">
                <a:latin typeface="Times New Roman" pitchFamily="18" charset="0"/>
                <a:cs typeface="Times New Roman" pitchFamily="18" charset="0"/>
              </a:rPr>
              <a:t>Nota</a:t>
            </a:r>
            <a:r>
              <a:rPr lang="es-ES" b="1" dirty="0" smtClean="0">
                <a:latin typeface="Times New Roman" pitchFamily="18" charset="0"/>
                <a:cs typeface="Times New Roman" pitchFamily="18" charset="0"/>
              </a:rPr>
              <a:t>: En el documento </a:t>
            </a:r>
            <a:r>
              <a:rPr lang="es-ES" b="1" i="1" dirty="0" smtClean="0">
                <a:latin typeface="Times New Roman" pitchFamily="18" charset="0"/>
                <a:cs typeface="Times New Roman" pitchFamily="18" charset="0"/>
              </a:rPr>
              <a:t>Guía para calcular básicos en la grilla docente </a:t>
            </a:r>
            <a:r>
              <a:rPr lang="es-ES" b="1" dirty="0" smtClean="0">
                <a:latin typeface="Times New Roman" pitchFamily="18" charset="0"/>
                <a:cs typeface="Times New Roman" pitchFamily="18" charset="0"/>
              </a:rPr>
              <a:t>está el desarrollo completo para este código del recibo de sueldo.</a:t>
            </a:r>
            <a:endParaRPr lang="es-AR" b="1" u="sng" dirty="0">
              <a:latin typeface="Times New Roman" pitchFamily="18" charset="0"/>
              <a:cs typeface="Times New Roman" pitchFamily="18" charset="0"/>
            </a:endParaRPr>
          </a:p>
        </p:txBody>
      </p:sp>
    </p:spTree>
    <p:extLst>
      <p:ext uri="{BB962C8B-B14F-4D97-AF65-F5344CB8AC3E}">
        <p14:creationId xmlns:p14="http://schemas.microsoft.com/office/powerpoint/2010/main" val="3559024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615723" y="692696"/>
            <a:ext cx="7776864" cy="6001643"/>
          </a:xfrm>
          <a:prstGeom prst="rect">
            <a:avLst/>
          </a:prstGeom>
          <a:noFill/>
        </p:spPr>
        <p:txBody>
          <a:bodyPr wrap="square" rtlCol="0">
            <a:spAutoFit/>
          </a:bodyPr>
          <a:lstStyle/>
          <a:p>
            <a:r>
              <a:rPr lang="es-ES" sz="2400" b="1" dirty="0" smtClean="0">
                <a:solidFill>
                  <a:srgbClr val="FF0000"/>
                </a:solidFill>
                <a:latin typeface="Times New Roman" pitchFamily="18" charset="0"/>
                <a:cs typeface="Times New Roman" pitchFamily="18" charset="0"/>
              </a:rPr>
              <a:t>¡ATENCIÓN!</a:t>
            </a:r>
          </a:p>
          <a:p>
            <a:endParaRPr lang="es-ES" sz="2400" b="1" dirty="0" smtClean="0">
              <a:solidFill>
                <a:srgbClr val="FF0000"/>
              </a:solidFill>
              <a:latin typeface="Times New Roman" pitchFamily="18" charset="0"/>
              <a:cs typeface="Times New Roman" pitchFamily="18" charset="0"/>
            </a:endParaRPr>
          </a:p>
          <a:p>
            <a:r>
              <a:rPr lang="es-ES" sz="2400" dirty="0" smtClean="0">
                <a:latin typeface="Times New Roman" pitchFamily="18" charset="0"/>
                <a:cs typeface="Times New Roman" pitchFamily="18" charset="0"/>
              </a:rPr>
              <a:t>Para calcular los siguientes códigos: </a:t>
            </a:r>
          </a:p>
          <a:p>
            <a:r>
              <a:rPr lang="es-ES" sz="2400" dirty="0" smtClean="0">
                <a:latin typeface="Times New Roman" pitchFamily="18" charset="0"/>
                <a:cs typeface="Times New Roman" pitchFamily="18" charset="0"/>
              </a:rPr>
              <a:t>-</a:t>
            </a:r>
            <a:r>
              <a:rPr lang="es-ES" sz="2400" b="1" dirty="0" smtClean="0">
                <a:latin typeface="Times New Roman" pitchFamily="18" charset="0"/>
                <a:cs typeface="Times New Roman" pitchFamily="18" charset="0"/>
              </a:rPr>
              <a:t>Presentismo</a:t>
            </a:r>
            <a:r>
              <a:rPr lang="es-ES" sz="2400" dirty="0" smtClean="0">
                <a:latin typeface="Times New Roman" pitchFamily="18" charset="0"/>
                <a:cs typeface="Times New Roman" pitchFamily="18" charset="0"/>
              </a:rPr>
              <a:t>: código 65</a:t>
            </a:r>
          </a:p>
          <a:p>
            <a:r>
              <a:rPr lang="es-ES" sz="2400" dirty="0" smtClean="0">
                <a:latin typeface="Times New Roman" pitchFamily="18" charset="0"/>
                <a:cs typeface="Times New Roman" pitchFamily="18" charset="0"/>
              </a:rPr>
              <a:t>-</a:t>
            </a:r>
            <a:r>
              <a:rPr lang="es-ES" sz="2400" b="1" dirty="0" smtClean="0">
                <a:latin typeface="Times New Roman" pitchFamily="18" charset="0"/>
                <a:cs typeface="Times New Roman" pitchFamily="18" charset="0"/>
              </a:rPr>
              <a:t>Antigüedad Docente</a:t>
            </a:r>
            <a:r>
              <a:rPr lang="es-ES" sz="2400" dirty="0" smtClean="0">
                <a:latin typeface="Times New Roman" pitchFamily="18" charset="0"/>
                <a:cs typeface="Times New Roman" pitchFamily="18" charset="0"/>
              </a:rPr>
              <a:t>: código 141</a:t>
            </a:r>
          </a:p>
          <a:p>
            <a:r>
              <a:rPr lang="es-ES" sz="2400" dirty="0" smtClean="0">
                <a:latin typeface="Times New Roman" pitchFamily="18" charset="0"/>
                <a:cs typeface="Times New Roman" pitchFamily="18" charset="0"/>
              </a:rPr>
              <a:t>-</a:t>
            </a:r>
            <a:r>
              <a:rPr lang="es-ES" sz="2400" b="1" dirty="0" smtClean="0">
                <a:latin typeface="Times New Roman" pitchFamily="18" charset="0"/>
                <a:cs typeface="Times New Roman" pitchFamily="18" charset="0"/>
              </a:rPr>
              <a:t>Estado Docente</a:t>
            </a:r>
            <a:r>
              <a:rPr lang="es-ES" sz="2400" dirty="0" smtClean="0">
                <a:latin typeface="Times New Roman" pitchFamily="18" charset="0"/>
                <a:cs typeface="Times New Roman" pitchFamily="18" charset="0"/>
              </a:rPr>
              <a:t>: código 144</a:t>
            </a:r>
          </a:p>
          <a:p>
            <a:r>
              <a:rPr lang="es-ES" sz="2400" dirty="0" smtClean="0">
                <a:latin typeface="Times New Roman" pitchFamily="18" charset="0"/>
                <a:cs typeface="Times New Roman" pitchFamily="18" charset="0"/>
              </a:rPr>
              <a:t>-</a:t>
            </a:r>
            <a:r>
              <a:rPr lang="es-ES" sz="2400" b="1" dirty="0" smtClean="0">
                <a:latin typeface="Times New Roman" pitchFamily="18" charset="0"/>
                <a:cs typeface="Times New Roman" pitchFamily="18" charset="0"/>
              </a:rPr>
              <a:t>Zona</a:t>
            </a:r>
            <a:r>
              <a:rPr lang="es-ES" sz="2400" dirty="0" smtClean="0">
                <a:latin typeface="Times New Roman" pitchFamily="18" charset="0"/>
                <a:cs typeface="Times New Roman" pitchFamily="18" charset="0"/>
              </a:rPr>
              <a:t>: código 165</a:t>
            </a:r>
          </a:p>
          <a:p>
            <a:r>
              <a:rPr lang="es-ES" sz="2400" dirty="0" smtClean="0">
                <a:latin typeface="Times New Roman" pitchFamily="18" charset="0"/>
                <a:cs typeface="Times New Roman" pitchFamily="18" charset="0"/>
              </a:rPr>
              <a:t>Es necesario calcular previamente otros códigos del recibo de sueldo. Por lo tanto volveremos sobre los mismos más adelante, cuando tengamos todos los ítems necesarios para calcularlos.</a:t>
            </a:r>
          </a:p>
          <a:p>
            <a:endParaRPr lang="es-ES" sz="2400" dirty="0" smtClean="0">
              <a:latin typeface="Times New Roman" pitchFamily="18" charset="0"/>
              <a:cs typeface="Times New Roman" pitchFamily="18" charset="0"/>
            </a:endParaRPr>
          </a:p>
          <a:p>
            <a:r>
              <a:rPr lang="es-ES" sz="2400" b="1" u="sng" dirty="0">
                <a:latin typeface="Times New Roman" pitchFamily="18" charset="0"/>
                <a:cs typeface="Times New Roman" pitchFamily="18" charset="0"/>
              </a:rPr>
              <a:t>Código 92</a:t>
            </a:r>
            <a:r>
              <a:rPr lang="es-ES" sz="2400" b="1" dirty="0">
                <a:latin typeface="Times New Roman" pitchFamily="18" charset="0"/>
                <a:cs typeface="Times New Roman" pitchFamily="18" charset="0"/>
              </a:rPr>
              <a:t>: DEDICACIÓN EXCLUSIVA</a:t>
            </a:r>
          </a:p>
          <a:p>
            <a:r>
              <a:rPr lang="es-ES" sz="2400" dirty="0">
                <a:latin typeface="Times New Roman" pitchFamily="18" charset="0"/>
                <a:cs typeface="Times New Roman" pitchFamily="18" charset="0"/>
              </a:rPr>
              <a:t>Este código lo perciben únicamente los Supervisores y corresponde al 65% de su sueldo (básico).</a:t>
            </a:r>
          </a:p>
          <a:p>
            <a:endParaRPr lang="es-AR" sz="2400" dirty="0">
              <a:latin typeface="Times New Roman" pitchFamily="18" charset="0"/>
              <a:cs typeface="Times New Roman" pitchFamily="18" charset="0"/>
            </a:endParaRPr>
          </a:p>
        </p:txBody>
      </p:sp>
    </p:spTree>
    <p:extLst>
      <p:ext uri="{BB962C8B-B14F-4D97-AF65-F5344CB8AC3E}">
        <p14:creationId xmlns:p14="http://schemas.microsoft.com/office/powerpoint/2010/main" val="5485800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1372</TotalTime>
  <Words>4793</Words>
  <Application>Microsoft Office PowerPoint</Application>
  <PresentationFormat>Presentación en pantalla (4:3)</PresentationFormat>
  <Paragraphs>332</Paragraphs>
  <Slides>40</Slides>
  <Notes>0</Notes>
  <HiddenSlides>0</HiddenSlides>
  <MMClips>0</MMClips>
  <ScaleCrop>false</ScaleCrop>
  <HeadingPairs>
    <vt:vector size="4" baseType="variant">
      <vt:variant>
        <vt:lpstr>Tema</vt:lpstr>
      </vt:variant>
      <vt:variant>
        <vt:i4>1</vt:i4>
      </vt:variant>
      <vt:variant>
        <vt:lpstr>Títulos de diapositiva</vt:lpstr>
      </vt:variant>
      <vt:variant>
        <vt:i4>40</vt:i4>
      </vt:variant>
    </vt:vector>
  </HeadingPairs>
  <TitlesOfParts>
    <vt:vector size="41" baseType="lpstr">
      <vt:lpstr>Austin</vt:lpstr>
      <vt:lpstr>ESTRUCTURA DEL SUELDO DOCENTE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ESTRUCTURA DEL SUELDO DOCENTE</dc:title>
  <dc:creator>norali</dc:creator>
  <cp:lastModifiedBy>norali</cp:lastModifiedBy>
  <cp:revision>133</cp:revision>
  <dcterms:created xsi:type="dcterms:W3CDTF">2021-04-24T13:14:03Z</dcterms:created>
  <dcterms:modified xsi:type="dcterms:W3CDTF">2021-05-03T16:58:31Z</dcterms:modified>
</cp:coreProperties>
</file>